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78" r:id="rId3"/>
    <p:sldId id="279" r:id="rId4"/>
    <p:sldId id="280" r:id="rId5"/>
    <p:sldId id="297" r:id="rId6"/>
    <p:sldId id="277" r:id="rId7"/>
    <p:sldId id="298" r:id="rId8"/>
    <p:sldId id="299" r:id="rId9"/>
    <p:sldId id="283" r:id="rId10"/>
    <p:sldId id="284" r:id="rId11"/>
    <p:sldId id="285" r:id="rId12"/>
    <p:sldId id="286" r:id="rId13"/>
    <p:sldId id="287" r:id="rId14"/>
    <p:sldId id="288" r:id="rId15"/>
    <p:sldId id="289" r:id="rId16"/>
    <p:sldId id="291" r:id="rId17"/>
    <p:sldId id="292" r:id="rId18"/>
    <p:sldId id="300" r:id="rId19"/>
    <p:sldId id="257" r:id="rId20"/>
    <p:sldId id="295" r:id="rId21"/>
    <p:sldId id="296" r:id="rId22"/>
    <p:sldId id="301" r:id="rId23"/>
    <p:sldId id="302" r:id="rId24"/>
    <p:sldId id="262" r:id="rId25"/>
    <p:sldId id="293" r:id="rId26"/>
    <p:sldId id="275" r:id="rId27"/>
    <p:sldId id="260" r:id="rId28"/>
    <p:sldId id="261" r:id="rId29"/>
    <p:sldId id="263" r:id="rId30"/>
    <p:sldId id="266" r:id="rId31"/>
    <p:sldId id="303" r:id="rId32"/>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B0B"/>
    <a:srgbClr val="BF2A01"/>
    <a:srgbClr val="FFA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5428" autoAdjust="0"/>
  </p:normalViewPr>
  <p:slideViewPr>
    <p:cSldViewPr>
      <p:cViewPr>
        <p:scale>
          <a:sx n="79" d="100"/>
          <a:sy n="79" d="100"/>
        </p:scale>
        <p:origin x="2600" y="7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explosion val="25"/>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c:v>
                </c:pt>
                <c:pt idx="1">
                  <c:v>3.2</c:v>
                </c:pt>
                <c:pt idx="2">
                  <c:v>1.4</c:v>
                </c:pt>
                <c:pt idx="3">
                  <c:v>1.2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cat>
            <c:strRef>
              <c:f>Sheet1!$A$2:$A$4</c:f>
              <c:strCache>
                <c:ptCount val="3"/>
                <c:pt idx="0">
                  <c:v>1st Qtr</c:v>
                </c:pt>
                <c:pt idx="1">
                  <c:v>2nd Qtr</c:v>
                </c:pt>
                <c:pt idx="2">
                  <c:v>3rd Qtr</c:v>
                </c:pt>
              </c:strCache>
            </c:strRef>
          </c:cat>
          <c:val>
            <c:numRef>
              <c:f>Sheet1!$B$2:$B$4</c:f>
              <c:numCache>
                <c:formatCode>General</c:formatCode>
                <c:ptCount val="3"/>
                <c:pt idx="0">
                  <c:v>8.200000000000001</c:v>
                </c:pt>
                <c:pt idx="1">
                  <c:v>3.2</c:v>
                </c:pt>
                <c:pt idx="2">
                  <c:v>1.4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5300"/>
          </a:xfrm>
          <a:prstGeom prst="rect">
            <a:avLst/>
          </a:prstGeom>
        </p:spPr>
        <p:txBody>
          <a:bodyPr vert="horz" lIns="91440" tIns="45720" rIns="91440" bIns="45720" rtlCol="0"/>
          <a:lstStyle>
            <a:lvl1pPr algn="r">
              <a:defRPr sz="1200"/>
            </a:lvl1pPr>
          </a:lstStyle>
          <a:p>
            <a:fld id="{4ADECE3B-F1B4-41E7-AA64-FFF80EDB0567}" type="datetimeFigureOut">
              <a:rPr lang="en-GB" smtClean="0"/>
              <a:t>22/01/2016</a:t>
            </a:fld>
            <a:endParaRPr lang="en-GB"/>
          </a:p>
        </p:txBody>
      </p:sp>
      <p:sp>
        <p:nvSpPr>
          <p:cNvPr id="4" name="Footer Placeholder 3"/>
          <p:cNvSpPr>
            <a:spLocks noGrp="1"/>
          </p:cNvSpPr>
          <p:nvPr>
            <p:ph type="ftr" sz="quarter" idx="2"/>
          </p:nvPr>
        </p:nvSpPr>
        <p:spPr>
          <a:xfrm>
            <a:off x="0" y="9409113"/>
            <a:ext cx="294481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09113"/>
            <a:ext cx="2944813" cy="495300"/>
          </a:xfrm>
          <a:prstGeom prst="rect">
            <a:avLst/>
          </a:prstGeom>
        </p:spPr>
        <p:txBody>
          <a:bodyPr vert="horz" lIns="91440" tIns="45720" rIns="91440" bIns="45720" rtlCol="0" anchor="b"/>
          <a:lstStyle>
            <a:lvl1pPr algn="r">
              <a:defRPr sz="1200"/>
            </a:lvl1pPr>
          </a:lstStyle>
          <a:p>
            <a:fld id="{3B662413-7EE7-4AD7-AB56-864E513EE47A}" type="slidenum">
              <a:rPr lang="en-GB" smtClean="0"/>
              <a:t>‹#›</a:t>
            </a:fld>
            <a:endParaRPr lang="en-GB"/>
          </a:p>
        </p:txBody>
      </p:sp>
    </p:spTree>
    <p:extLst>
      <p:ext uri="{BB962C8B-B14F-4D97-AF65-F5344CB8AC3E}">
        <p14:creationId xmlns:p14="http://schemas.microsoft.com/office/powerpoint/2010/main" val="201141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2656ADF3-B59E-449B-AC2B-3957CFE425AE}" type="datetimeFigureOut">
              <a:rPr lang="en-GB" smtClean="0"/>
              <a:pPr/>
              <a:t>22/01/2016</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78055ADE-B8A9-4A3C-8429-DACEBD80F4DB}" type="slidenum">
              <a:rPr lang="en-GB" smtClean="0"/>
              <a:pPr/>
              <a:t>‹#›</a:t>
            </a:fld>
            <a:endParaRPr lang="en-GB"/>
          </a:p>
        </p:txBody>
      </p:sp>
    </p:spTree>
    <p:extLst>
      <p:ext uri="{BB962C8B-B14F-4D97-AF65-F5344CB8AC3E}">
        <p14:creationId xmlns:p14="http://schemas.microsoft.com/office/powerpoint/2010/main" val="1772911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you aiming to do with selection?</a:t>
            </a:r>
          </a:p>
          <a:p>
            <a:r>
              <a:rPr lang="en-GB" dirty="0" smtClean="0"/>
              <a:t>Keep data of value in a manner that preserves and</a:t>
            </a:r>
            <a:r>
              <a:rPr lang="en-GB" baseline="0" dirty="0" smtClean="0"/>
              <a:t> amplifies that value</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6</a:t>
            </a:fld>
            <a:endParaRPr lang="en-GB"/>
          </a:p>
        </p:txBody>
      </p:sp>
    </p:spTree>
    <p:extLst>
      <p:ext uri="{BB962C8B-B14F-4D97-AF65-F5344CB8AC3E}">
        <p14:creationId xmlns:p14="http://schemas.microsoft.com/office/powerpoint/2010/main" val="1477972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Domain best</a:t>
            </a:r>
          </a:p>
          <a:p>
            <a:r>
              <a:rPr lang="en-GB" dirty="0" smtClean="0"/>
              <a:t>General – need</a:t>
            </a:r>
            <a:r>
              <a:rPr lang="en-GB" baseline="0" dirty="0" smtClean="0"/>
              <a:t> to ensure it’s suitable for your use</a:t>
            </a:r>
          </a:p>
          <a:p>
            <a:r>
              <a:rPr lang="en-GB" baseline="0" dirty="0" smtClean="0"/>
              <a:t>Institutional – will keep data of low value or data with no other home but may not ensure targeted visibility</a:t>
            </a:r>
          </a:p>
          <a:p>
            <a:r>
              <a:rPr lang="en-GB" baseline="0" dirty="0" smtClean="0"/>
              <a:t>Journal – fulfils journal requirements but does not offer repo functionality or longevity required by funders</a:t>
            </a:r>
          </a:p>
          <a:p>
            <a:r>
              <a:rPr lang="en-GB" baseline="0" dirty="0" smtClean="0"/>
              <a:t>Web page – may target domain academics and allow manipulation of data and support for living datasets. Does not have </a:t>
            </a:r>
            <a:r>
              <a:rPr lang="en-GB" baseline="0" dirty="0" err="1" smtClean="0"/>
              <a:t>citability</a:t>
            </a:r>
            <a:r>
              <a:rPr lang="en-GB" baseline="0" dirty="0" smtClean="0"/>
              <a:t>, longevity or engender user trust that the resource is the same as the one described in publications.</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23</a:t>
            </a:fld>
            <a:endParaRPr lang="en-GB"/>
          </a:p>
        </p:txBody>
      </p:sp>
    </p:spTree>
    <p:extLst>
      <p:ext uri="{BB962C8B-B14F-4D97-AF65-F5344CB8AC3E}">
        <p14:creationId xmlns:p14="http://schemas.microsoft.com/office/powerpoint/2010/main" val="1652577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journals</a:t>
            </a:r>
            <a:r>
              <a:rPr lang="en-GB" baseline="0" dirty="0" smtClean="0"/>
              <a:t> require that the data being described in articles be freely available and usually mandate where it should be deposited, this can help to identify community-accepted repositories.</a:t>
            </a:r>
            <a:endParaRPr lang="en-GB" dirty="0" smtClean="0"/>
          </a:p>
          <a:p>
            <a:r>
              <a:rPr lang="en-GB" dirty="0" smtClean="0"/>
              <a:t>Some</a:t>
            </a:r>
            <a:r>
              <a:rPr lang="en-GB" baseline="0" dirty="0" smtClean="0"/>
              <a:t> journals may also offer recommendations for appropriate places to deposit research data</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26</a:t>
            </a:fld>
            <a:endParaRPr lang="en-GB"/>
          </a:p>
        </p:txBody>
      </p:sp>
    </p:spTree>
    <p:extLst>
      <p:ext uri="{BB962C8B-B14F-4D97-AF65-F5344CB8AC3E}">
        <p14:creationId xmlns:p14="http://schemas.microsoft.com/office/powerpoint/2010/main" val="239372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Will the data be citable? – Is a DOI provided</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30</a:t>
            </a:fld>
            <a:endParaRPr lang="en-GB"/>
          </a:p>
        </p:txBody>
      </p:sp>
    </p:spTree>
    <p:extLst>
      <p:ext uri="{BB962C8B-B14F-4D97-AF65-F5344CB8AC3E}">
        <p14:creationId xmlns:p14="http://schemas.microsoft.com/office/powerpoint/2010/main" val="305684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appraisal process should begin during the planning phase when researchers should be able to provide a general overview of the expected outputs of the project and their potential for reuse. Refining this picture during the project will enable detailed metadata and processing to be carried out on the most relevant and valuable parts of the dataset. The ‘Appraisal’ part of the lifecycle relates to all the data produced by the project which may include some auxiliary material.</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7</a:t>
            </a:fld>
            <a:endParaRPr lang="en-GB"/>
          </a:p>
        </p:txBody>
      </p:sp>
    </p:spTree>
    <p:extLst>
      <p:ext uri="{BB962C8B-B14F-4D97-AF65-F5344CB8AC3E}">
        <p14:creationId xmlns:p14="http://schemas.microsoft.com/office/powerpoint/2010/main" val="154326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final point is an important one –</a:t>
            </a:r>
            <a:r>
              <a:rPr lang="en-GB" baseline="0" dirty="0" smtClean="0"/>
              <a:t> what data is to be shared, what to be preserved and what to be disposed of. There is a good chance that a variety of strategies may need to be applied to data produced by a single project.</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8</a:t>
            </a:fld>
            <a:endParaRPr lang="en-GB"/>
          </a:p>
        </p:txBody>
      </p:sp>
    </p:spTree>
    <p:extLst>
      <p:ext uri="{BB962C8B-B14F-4D97-AF65-F5344CB8AC3E}">
        <p14:creationId xmlns:p14="http://schemas.microsoft.com/office/powerpoint/2010/main" val="98459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Jisc</a:t>
            </a:r>
            <a:r>
              <a:rPr lang="en-GB" dirty="0" smtClean="0"/>
              <a:t> </a:t>
            </a:r>
            <a:r>
              <a:rPr lang="en-GB" dirty="0" err="1" smtClean="0"/>
              <a:t>Infonet</a:t>
            </a:r>
            <a:r>
              <a:rPr lang="en-GB" dirty="0" smtClean="0"/>
              <a:t> Guidance on Managing Research Records</a:t>
            </a:r>
          </a:p>
          <a:p>
            <a:r>
              <a:rPr lang="en-GB" dirty="0" smtClean="0"/>
              <a:t>tools.jiscinfonet.ac.uk/downloads/</a:t>
            </a:r>
            <a:r>
              <a:rPr lang="en-GB" dirty="0" err="1" smtClean="0"/>
              <a:t>bcs-rrs</a:t>
            </a:r>
            <a:r>
              <a:rPr lang="en-GB" dirty="0" smtClean="0"/>
              <a:t>/managing-research-records.pdf</a:t>
            </a:r>
          </a:p>
          <a:p>
            <a:r>
              <a:rPr lang="en-GB" dirty="0" smtClean="0"/>
              <a:t>What can’t be kept:</a:t>
            </a:r>
          </a:p>
          <a:p>
            <a:r>
              <a:rPr lang="en-GB" dirty="0" smtClean="0"/>
              <a:t>Research Ethics, Duty of Confidentiality, Data Protection Act, Human Rights Act, Statistics &amp; Registration Services Act. UK Data Archive:</a:t>
            </a:r>
          </a:p>
          <a:p>
            <a:r>
              <a:rPr lang="en-GB" dirty="0" smtClean="0"/>
              <a:t> http://www.data-archive.ac.uk/create-manage/consent-ethics/legal</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9</a:t>
            </a:fld>
            <a:endParaRPr lang="en-GB"/>
          </a:p>
        </p:txBody>
      </p:sp>
    </p:spTree>
    <p:extLst>
      <p:ext uri="{BB962C8B-B14F-4D97-AF65-F5344CB8AC3E}">
        <p14:creationId xmlns:p14="http://schemas.microsoft.com/office/powerpoint/2010/main" val="1277984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counts depends on data’s value for purposes it has served or may serve, so consider these as first step.</a:t>
            </a:r>
          </a:p>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10</a:t>
            </a:fld>
            <a:endParaRPr lang="en-GB"/>
          </a:p>
        </p:txBody>
      </p:sp>
    </p:spTree>
    <p:extLst>
      <p:ext uri="{BB962C8B-B14F-4D97-AF65-F5344CB8AC3E}">
        <p14:creationId xmlns:p14="http://schemas.microsoft.com/office/powerpoint/2010/main" val="2281499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r>
              <a:rPr lang="en-GB" dirty="0" err="1" smtClean="0"/>
              <a:t>Changemakers</a:t>
            </a:r>
            <a:r>
              <a:rPr lang="en-GB" dirty="0" smtClean="0"/>
              <a:t> are journals with high impact factors….Progressive       policies are not widespread, but are being adopted rapidly”</a:t>
            </a:r>
          </a:p>
          <a:p>
            <a:r>
              <a:rPr lang="en-GB" dirty="0" smtClean="0"/>
              <a:t>Victoria </a:t>
            </a:r>
            <a:r>
              <a:rPr lang="en-GB" dirty="0" err="1" smtClean="0"/>
              <a:t>Stodden</a:t>
            </a:r>
            <a:r>
              <a:rPr lang="en-GB" dirty="0" smtClean="0"/>
              <a:t> “Re-use and </a:t>
            </a:r>
            <a:r>
              <a:rPr lang="en-GB" dirty="0" err="1" smtClean="0"/>
              <a:t>Reproducibility:Opportunities</a:t>
            </a:r>
            <a:r>
              <a:rPr lang="en-GB" dirty="0" smtClean="0"/>
              <a:t> and Challenges” Open Repositories, 2013</a:t>
            </a:r>
          </a:p>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11</a:t>
            </a:fld>
            <a:endParaRPr lang="en-GB"/>
          </a:p>
        </p:txBody>
      </p:sp>
    </p:spTree>
    <p:extLst>
      <p:ext uri="{BB962C8B-B14F-4D97-AF65-F5344CB8AC3E}">
        <p14:creationId xmlns:p14="http://schemas.microsoft.com/office/powerpoint/2010/main" val="297381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Cost factors:</a:t>
            </a:r>
          </a:p>
          <a:p>
            <a:r>
              <a:rPr lang="en-GB" baseline="0" dirty="0" smtClean="0"/>
              <a:t>Creation, collection &amp; cleaning </a:t>
            </a:r>
          </a:p>
          <a:p>
            <a:r>
              <a:rPr lang="en-GB" baseline="0" dirty="0" smtClean="0"/>
              <a:t>Short-term storage &amp; backup </a:t>
            </a:r>
          </a:p>
          <a:p>
            <a:r>
              <a:rPr lang="en-GB" baseline="0" dirty="0" smtClean="0"/>
              <a:t>Short-term access &amp; security </a:t>
            </a:r>
          </a:p>
          <a:p>
            <a:r>
              <a:rPr lang="en-GB" baseline="0" dirty="0" smtClean="0"/>
              <a:t>Team communication &amp; development </a:t>
            </a:r>
          </a:p>
          <a:p>
            <a:r>
              <a:rPr lang="en-GB" baseline="0" dirty="0" smtClean="0"/>
              <a:t>Preservation &amp; long-term access </a:t>
            </a:r>
          </a:p>
          <a:p>
            <a:endParaRPr lang="en-GB" baseline="0" dirty="0" smtClean="0"/>
          </a:p>
        </p:txBody>
      </p:sp>
      <p:sp>
        <p:nvSpPr>
          <p:cNvPr id="4" name="Slide Number Placeholder 3"/>
          <p:cNvSpPr>
            <a:spLocks noGrp="1"/>
          </p:cNvSpPr>
          <p:nvPr>
            <p:ph type="sldNum" sz="quarter" idx="10"/>
          </p:nvPr>
        </p:nvSpPr>
        <p:spPr/>
        <p:txBody>
          <a:bodyPr/>
          <a:lstStyle/>
          <a:p>
            <a:fld id="{78055ADE-B8A9-4A3C-8429-DACEBD80F4DB}" type="slidenum">
              <a:rPr lang="en-GB" smtClean="0"/>
              <a:pPr/>
              <a:t>15</a:t>
            </a:fld>
            <a:endParaRPr lang="en-GB"/>
          </a:p>
        </p:txBody>
      </p:sp>
    </p:spTree>
    <p:extLst>
      <p:ext uri="{BB962C8B-B14F-4D97-AF65-F5344CB8AC3E}">
        <p14:creationId xmlns:p14="http://schemas.microsoft.com/office/powerpoint/2010/main" val="45703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Institutions</a:t>
            </a:r>
            <a:r>
              <a:rPr lang="en-GB" baseline="0" dirty="0" smtClean="0"/>
              <a:t> are offering a variety of services that provide options for preserving and exposing data post-project. Which of these it is appropriate to use will depend on the nature of the data the researcher has, most particularly whether it is or isn’t to be made openly available.</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19</a:t>
            </a:fld>
            <a:endParaRPr lang="en-GB"/>
          </a:p>
        </p:txBody>
      </p:sp>
    </p:spTree>
    <p:extLst>
      <p:ext uri="{BB962C8B-B14F-4D97-AF65-F5344CB8AC3E}">
        <p14:creationId xmlns:p14="http://schemas.microsoft.com/office/powerpoint/2010/main" val="93947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Copyright restrictions can</a:t>
            </a:r>
            <a:r>
              <a:rPr lang="en-GB" baseline="0" dirty="0" smtClean="0"/>
              <a:t> be particularly complicated when data has been aggregated or reused.</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20</a:t>
            </a:fld>
            <a:endParaRPr lang="en-GB"/>
          </a:p>
        </p:txBody>
      </p:sp>
    </p:spTree>
    <p:extLst>
      <p:ext uri="{BB962C8B-B14F-4D97-AF65-F5344CB8AC3E}">
        <p14:creationId xmlns:p14="http://schemas.microsoft.com/office/powerpoint/2010/main" val="113725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411EC8-96BA-446C-BEF6-5B8A1AC4601F}" type="datetimeFigureOut">
              <a:rPr lang="en-GB" smtClean="0"/>
              <a:pPr/>
              <a:t>22/01/2016</a:t>
            </a:fld>
            <a:endParaRPr lang="en-GB"/>
          </a:p>
        </p:txBody>
      </p:sp>
      <p:sp>
        <p:nvSpPr>
          <p:cNvPr id="5" name="Footer Placeholder 4"/>
          <p:cNvSpPr>
            <a:spLocks noGrp="1"/>
          </p:cNvSpPr>
          <p:nvPr>
            <p:ph type="ftr" sz="quarter" idx="11"/>
          </p:nvPr>
        </p:nvSpPr>
        <p:spPr/>
        <p:txBody>
          <a:bodyPr/>
          <a:lstStyle/>
          <a:p>
            <a:r>
              <a:rPr lang="en-GB" dirty="0" smtClean="0"/>
              <a:t>University of Bournemouth</a:t>
            </a:r>
            <a:endParaRPr lang="en-GB" dirty="0"/>
          </a:p>
        </p:txBody>
      </p:sp>
      <p:sp>
        <p:nvSpPr>
          <p:cNvPr id="6" name="Slide Number Placeholder 5"/>
          <p:cNvSpPr>
            <a:spLocks noGrp="1"/>
          </p:cNvSpPr>
          <p:nvPr>
            <p:ph type="sldNum" sz="quarter" idx="12"/>
          </p:nvPr>
        </p:nvSpPr>
        <p:spPr/>
        <p:txBody>
          <a:bodyPr/>
          <a:lstStyle/>
          <a:p>
            <a:fld id="{87DD6978-7833-4913-8E49-2970CED2C8A3}" type="slidenum">
              <a:rPr lang="en-GB" smtClean="0"/>
              <a:pPr/>
              <a:t>‹#›</a:t>
            </a:fld>
            <a:endParaRPr lang="en-GB"/>
          </a:p>
        </p:txBody>
      </p:sp>
      <p:sp>
        <p:nvSpPr>
          <p:cNvPr id="7" name="Rectangle 6"/>
          <p:cNvSpPr/>
          <p:nvPr userDrawn="1"/>
        </p:nvSpPr>
        <p:spPr>
          <a:xfrm>
            <a:off x="0" y="0"/>
            <a:ext cx="9144000" cy="1340768"/>
          </a:xfrm>
          <a:prstGeom prst="rect">
            <a:avLst/>
          </a:prstGeom>
          <a:gradFill flip="none" rotWithShape="1">
            <a:gsLst>
              <a:gs pos="0">
                <a:srgbClr val="FF0000"/>
              </a:gs>
              <a:gs pos="84000">
                <a:srgbClr val="FFA41D"/>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Users\DCC\Pictures\dcc-logo_png_transpar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87951"/>
            <a:ext cx="3380929" cy="9648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3779912" y="476672"/>
            <a:ext cx="4824536" cy="400110"/>
          </a:xfrm>
          <a:prstGeom prst="rect">
            <a:avLst/>
          </a:prstGeom>
          <a:noFill/>
        </p:spPr>
        <p:txBody>
          <a:bodyPr wrap="square" rtlCol="0">
            <a:spAutoFit/>
          </a:bodyPr>
          <a:lstStyle/>
          <a:p>
            <a:r>
              <a:rPr lang="en-GB" sz="2000" b="0" dirty="0" smtClean="0">
                <a:solidFill>
                  <a:schemeClr val="bg1"/>
                </a:solidFill>
                <a:latin typeface="Gill Sans MT" panose="020B0502020104020203" pitchFamily="34" charset="0"/>
                <a:cs typeface="Arial" panose="020B0604020202020204" pitchFamily="34" charset="0"/>
              </a:rPr>
              <a:t>because</a:t>
            </a:r>
            <a:r>
              <a:rPr lang="en-GB" sz="2000" b="0" baseline="0" dirty="0" smtClean="0">
                <a:solidFill>
                  <a:schemeClr val="bg1"/>
                </a:solidFill>
                <a:latin typeface="Gill Sans MT" panose="020B0502020104020203" pitchFamily="34" charset="0"/>
                <a:cs typeface="Arial" panose="020B0604020202020204" pitchFamily="34" charset="0"/>
              </a:rPr>
              <a:t> good research needs good data</a:t>
            </a:r>
            <a:endParaRPr lang="en-GB" sz="2000" b="0" dirty="0">
              <a:solidFill>
                <a:schemeClr val="bg1"/>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3406084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11EC8-96BA-446C-BEF6-5B8A1AC4601F}" type="datetimeFigureOut">
              <a:rPr lang="en-GB" smtClean="0"/>
              <a:pPr/>
              <a:t>22/01/2016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195546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11EC8-96BA-446C-BEF6-5B8A1AC4601F}" type="datetimeFigureOut">
              <a:rPr lang="en-GB" smtClean="0"/>
              <a:pPr/>
              <a:t>22/01/2016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2686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352"/>
            <a:ext cx="8229600" cy="974376"/>
          </a:xfrm>
        </p:spPr>
        <p:txBody>
          <a:bodyPr/>
          <a:lstStyle/>
          <a:p>
            <a:r>
              <a:rPr lang="en-US" smtClean="0"/>
              <a:t>Click to edit Master title style</a:t>
            </a:r>
            <a:endParaRPr lang="en-GB"/>
          </a:p>
        </p:txBody>
      </p:sp>
      <p:sp>
        <p:nvSpPr>
          <p:cNvPr id="3" name="Content Placeholder 2"/>
          <p:cNvSpPr>
            <a:spLocks noGrp="1"/>
          </p:cNvSpPr>
          <p:nvPr>
            <p:ph idx="1"/>
          </p:nvPr>
        </p:nvSpPr>
        <p:spPr>
          <a:xfrm>
            <a:off x="467544" y="1340768"/>
            <a:ext cx="8229600" cy="4997165"/>
          </a:xfrm>
        </p:spPr>
        <p:txBody>
          <a:bodyPr/>
          <a:lstStyle>
            <a:lvl1pPr>
              <a:defRPr/>
            </a:lvl1pPr>
            <a:lvl2pP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1302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11EC8-96BA-446C-BEF6-5B8A1AC4601F}" type="datetimeFigureOut">
              <a:rPr lang="en-GB" smtClean="0"/>
              <a:pPr/>
              <a:t>22/01/2016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173695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411EC8-96BA-446C-BEF6-5B8A1AC4601F}" type="datetimeFigureOut">
              <a:rPr lang="en-GB" smtClean="0"/>
              <a:pPr/>
              <a:t>22/01/2016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161786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411EC8-96BA-446C-BEF6-5B8A1AC4601F}" type="datetimeFigureOut">
              <a:rPr lang="en-GB" smtClean="0"/>
              <a:pPr/>
              <a:t>22/01/2016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253780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C411EC8-96BA-446C-BEF6-5B8A1AC4601F}" type="datetimeFigureOut">
              <a:rPr lang="en-GB" smtClean="0"/>
              <a:pPr/>
              <a:t>22/01/2016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400597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11EC8-96BA-446C-BEF6-5B8A1AC4601F}" type="datetimeFigureOut">
              <a:rPr lang="en-GB" smtClean="0"/>
              <a:pPr/>
              <a:t>22/01/2016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236338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11EC8-96BA-446C-BEF6-5B8A1AC4601F}" type="datetimeFigureOut">
              <a:rPr lang="en-GB" smtClean="0"/>
              <a:pPr/>
              <a:t>22/01/2016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320710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11EC8-96BA-446C-BEF6-5B8A1AC4601F}" type="datetimeFigureOut">
              <a:rPr lang="en-GB" smtClean="0"/>
              <a:pPr/>
              <a:t>22/01/2016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20563944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9412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74912" y="1340769"/>
            <a:ext cx="8229600" cy="48965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11EC8-96BA-446C-BEF6-5B8A1AC4601F}" type="datetimeFigureOut">
              <a:rPr lang="en-GB" smtClean="0"/>
              <a:pPr/>
              <a:t>22/01/2016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D6978-7833-4913-8E49-2970CED2C8A3}" type="slidenum">
              <a:rPr lang="en-GB" smtClean="0"/>
              <a:pPr/>
              <a:t>‹#›</a:t>
            </a:fld>
            <a:endParaRPr lang="en-GB"/>
          </a:p>
        </p:txBody>
      </p:sp>
      <p:sp>
        <p:nvSpPr>
          <p:cNvPr id="7" name="Rectangle 6"/>
          <p:cNvSpPr/>
          <p:nvPr/>
        </p:nvSpPr>
        <p:spPr>
          <a:xfrm>
            <a:off x="17712" y="1022085"/>
            <a:ext cx="9144000" cy="144016"/>
          </a:xfrm>
          <a:prstGeom prst="rect">
            <a:avLst/>
          </a:prstGeom>
          <a:gradFill flip="none" rotWithShape="1">
            <a:gsLst>
              <a:gs pos="0">
                <a:srgbClr val="FF0000"/>
              </a:gs>
              <a:gs pos="84000">
                <a:srgbClr val="FFA41D"/>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5702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spcBef>
          <a:spcPct val="0"/>
        </a:spcBef>
        <a:buNone/>
        <a:defRPr sz="4400" kern="1200">
          <a:solidFill>
            <a:schemeClr val="accent1"/>
          </a:solidFill>
          <a:latin typeface="+mj-lt"/>
          <a:ea typeface="+mj-ea"/>
          <a:cs typeface="+mj-cs"/>
        </a:defRPr>
      </a:lvl1pPr>
    </p:titleStyle>
    <p:bodyStyle>
      <a:lvl1pPr marL="442913" indent="-442913" algn="l" defTabSz="914400" rtl="0" eaLnBrk="1" latinLnBrk="0" hangingPunct="1">
        <a:spcBef>
          <a:spcPct val="20000"/>
        </a:spcBef>
        <a:buFontTx/>
        <a:buBlip>
          <a:blip r:embed="rId13"/>
        </a:buBlip>
        <a:defRPr sz="3200" kern="1200">
          <a:solidFill>
            <a:schemeClr val="tx1"/>
          </a:solidFill>
          <a:latin typeface="+mn-lt"/>
          <a:ea typeface="+mn-ea"/>
          <a:cs typeface="+mn-cs"/>
        </a:defRPr>
      </a:lvl1pPr>
      <a:lvl2pPr marL="803275" indent="-346075" algn="l" defTabSz="914400" rtl="0" eaLnBrk="1" latinLnBrk="0" hangingPunct="1">
        <a:spcBef>
          <a:spcPct val="20000"/>
        </a:spcBef>
        <a:buFont typeface="Stencil" panose="040409050D0802020404" pitchFamily="82"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Stencil" panose="040409050D0802020404" pitchFamily="82"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Stencil" panose="040409050D0802020404" pitchFamily="82"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Stencil" panose="040409050D0802020404" pitchFamily="82"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nature.com/authors/policies/availability.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hyperlink" Target="http://biosharing.org/biodbcore/" TargetMode="External"/><Relationship Id="rId4" Type="http://schemas.openxmlformats.org/officeDocument/2006/relationships/hyperlink" Target="https://www.wiki.ed.ac.uk/display/datashare/Sources+of+dataset+peer+review" TargetMode="External"/><Relationship Id="rId5" Type="http://schemas.openxmlformats.org/officeDocument/2006/relationships/hyperlink" Target="http://www.wellcome.ac.uk/About-us/Policy/Spotlight-issues/Data-sharing/Guidance-for-researchers/WTX060360.htm"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20http\::www.slideshare.net:ELIXIR-Europe:3-barend-1" TargetMode="External"/><Relationship Id="rId3" Type="http://schemas.openxmlformats.org/officeDocument/2006/relationships/image" Target="../media/image5.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3.jpg"/><Relationship Id="rId5" Type="http://schemas.openxmlformats.org/officeDocument/2006/relationships/hyperlink" Target="http://www.nature.com/" TargetMode="External"/><Relationship Id="rId6" Type="http://schemas.openxmlformats.org/officeDocument/2006/relationships/hyperlink" Target="https://www.kunstaufraeumen.ch/en" TargetMode="External"/><Relationship Id="rId7" Type="http://schemas.openxmlformats.org/officeDocument/2006/relationships/hyperlink" Target="http://www.gsma.com/" TargetMode="External"/><Relationship Id="rId1" Type="http://schemas.openxmlformats.org/officeDocument/2006/relationships/slideLayout" Target="../slideLayouts/slideLayout2.xml"/><Relationship Id="rId2" Type="http://schemas.openxmlformats.org/officeDocument/2006/relationships/hyperlink" Target="mailto:J.Rans@ed.ac.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blog.dshr.org/2012/05/lets-just-keep-everything-forever-in.html" TargetMode="External"/><Relationship Id="rId3"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492896"/>
            <a:ext cx="7342584" cy="1470025"/>
          </a:xfrm>
        </p:spPr>
        <p:txBody>
          <a:bodyPr>
            <a:normAutofit fontScale="90000"/>
          </a:bodyPr>
          <a:lstStyle/>
          <a:p>
            <a:r>
              <a:rPr lang="en-GB" dirty="0" smtClean="0"/>
              <a:t>What to keep and where to keep it</a:t>
            </a:r>
            <a:r>
              <a:rPr lang="en-GB" smtClean="0"/>
              <a:t/>
            </a:r>
            <a:br>
              <a:rPr lang="en-GB" smtClean="0"/>
            </a:br>
            <a:r>
              <a:rPr lang="en-GB" sz="3100" smtClean="0"/>
              <a:t>20</a:t>
            </a:r>
            <a:r>
              <a:rPr lang="en-GB" sz="3100" baseline="30000" smtClean="0"/>
              <a:t>th</a:t>
            </a:r>
            <a:r>
              <a:rPr lang="en-GB" sz="3100" smtClean="0"/>
              <a:t> </a:t>
            </a:r>
            <a:r>
              <a:rPr lang="en-GB" sz="3100" dirty="0" smtClean="0"/>
              <a:t>January 2016</a:t>
            </a:r>
            <a:endParaRPr lang="en-GB" sz="3100" dirty="0"/>
          </a:p>
        </p:txBody>
      </p:sp>
      <p:sp>
        <p:nvSpPr>
          <p:cNvPr id="3" name="Subtitle 2"/>
          <p:cNvSpPr>
            <a:spLocks noGrp="1"/>
          </p:cNvSpPr>
          <p:nvPr>
            <p:ph type="subTitle" idx="1"/>
          </p:nvPr>
        </p:nvSpPr>
        <p:spPr>
          <a:xfrm>
            <a:off x="1331640" y="4293096"/>
            <a:ext cx="6400800" cy="1752600"/>
          </a:xfrm>
        </p:spPr>
        <p:txBody>
          <a:bodyPr/>
          <a:lstStyle/>
          <a:p>
            <a:r>
              <a:rPr lang="en-GB" dirty="0" smtClean="0"/>
              <a:t>Jonathan Rans</a:t>
            </a:r>
          </a:p>
          <a:p>
            <a:r>
              <a:rPr lang="en-GB" dirty="0" smtClean="0"/>
              <a:t>Digital Curation Centre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93296"/>
            <a:ext cx="15541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95736" y="6183267"/>
            <a:ext cx="6480720" cy="276999"/>
          </a:xfrm>
          <a:prstGeom prst="rect">
            <a:avLst/>
          </a:prstGeom>
          <a:noFill/>
        </p:spPr>
        <p:txBody>
          <a:bodyPr wrap="square" rtlCol="0">
            <a:spAutoFit/>
          </a:bodyPr>
          <a:lstStyle/>
          <a:p>
            <a:r>
              <a:rPr lang="en-GB" sz="1200" dirty="0"/>
              <a:t>This work is licensed under the Creative Commons Attribution 2.5 UK: Scotland License. </a:t>
            </a:r>
          </a:p>
        </p:txBody>
      </p:sp>
    </p:spTree>
    <p:extLst>
      <p:ext uri="{BB962C8B-B14F-4D97-AF65-F5344CB8AC3E}">
        <p14:creationId xmlns:p14="http://schemas.microsoft.com/office/powerpoint/2010/main" val="2998402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‘must’ be kept?</a:t>
            </a:r>
            <a:endParaRPr lang="en-US" dirty="0"/>
          </a:p>
        </p:txBody>
      </p:sp>
      <p:sp>
        <p:nvSpPr>
          <p:cNvPr id="8" name="Content Placeholder 7"/>
          <p:cNvSpPr>
            <a:spLocks noGrp="1"/>
          </p:cNvSpPr>
          <p:nvPr>
            <p:ph idx="1"/>
          </p:nvPr>
        </p:nvSpPr>
        <p:spPr>
          <a:xfrm>
            <a:off x="755576" y="2780928"/>
            <a:ext cx="7924800" cy="3657599"/>
          </a:xfrm>
        </p:spPr>
        <p:txBody>
          <a:bodyPr>
            <a:noAutofit/>
          </a:bodyPr>
          <a:lstStyle/>
          <a:p>
            <a:pPr>
              <a:buNone/>
            </a:pPr>
            <a:r>
              <a:rPr lang="en-GB" sz="2400" dirty="0" smtClean="0"/>
              <a:t>“</a:t>
            </a:r>
            <a:r>
              <a:rPr lang="en-US" sz="2400" dirty="0" smtClean="0"/>
              <a:t>D</a:t>
            </a:r>
            <a:r>
              <a:rPr lang="en-US" sz="2400" dirty="0"/>
              <a:t>ata with </a:t>
            </a:r>
            <a:r>
              <a:rPr lang="en-US" sz="2400" dirty="0">
                <a:solidFill>
                  <a:srgbClr val="008000"/>
                </a:solidFill>
              </a:rPr>
              <a:t>acknowledged long-term value </a:t>
            </a:r>
            <a:r>
              <a:rPr lang="en-US" sz="2400" dirty="0"/>
              <a:t>” </a:t>
            </a:r>
          </a:p>
          <a:p>
            <a:pPr>
              <a:buNone/>
            </a:pPr>
            <a:r>
              <a:rPr lang="en-US" sz="2400" dirty="0" smtClean="0"/>
              <a:t>	</a:t>
            </a:r>
            <a:r>
              <a:rPr lang="en-GB" sz="2000" i="1" dirty="0" smtClean="0"/>
              <a:t>RCUK Common Principles on Data Policy </a:t>
            </a:r>
            <a:endParaRPr lang="en-GB" sz="2400" i="1" dirty="0" smtClean="0"/>
          </a:p>
          <a:p>
            <a:pPr>
              <a:buNone/>
            </a:pPr>
            <a:r>
              <a:rPr lang="en-GB" sz="2400" dirty="0" smtClean="0"/>
              <a:t>“</a:t>
            </a:r>
            <a:r>
              <a:rPr lang="en-US" sz="2400" dirty="0" smtClean="0"/>
              <a:t>Data, information and other electronic resources </a:t>
            </a:r>
            <a:r>
              <a:rPr lang="en-US" sz="2400" dirty="0" smtClean="0">
                <a:solidFill>
                  <a:srgbClr val="008000"/>
                </a:solidFill>
              </a:rPr>
              <a:t>of long-term interest</a:t>
            </a:r>
            <a:r>
              <a:rPr lang="en-US" sz="2400" dirty="0" smtClean="0"/>
              <a:t>”</a:t>
            </a:r>
            <a:r>
              <a:rPr lang="en-GB" sz="2400" dirty="0" smtClean="0"/>
              <a:t> </a:t>
            </a:r>
          </a:p>
          <a:p>
            <a:pPr>
              <a:buNone/>
            </a:pPr>
            <a:r>
              <a:rPr lang="en-GB" sz="2400" dirty="0" smtClean="0"/>
              <a:t>	</a:t>
            </a:r>
            <a:r>
              <a:rPr lang="en-GB" sz="2000" i="1" dirty="0" smtClean="0"/>
              <a:t>ESRC UK Data Archive Collections Development Policy</a:t>
            </a:r>
          </a:p>
          <a:p>
            <a:pPr>
              <a:buNone/>
            </a:pPr>
            <a:r>
              <a:rPr lang="en-GB" sz="2400" dirty="0" smtClean="0"/>
              <a:t>“</a:t>
            </a:r>
            <a:r>
              <a:rPr lang="en-US" sz="2400" dirty="0" smtClean="0"/>
              <a:t>W</a:t>
            </a:r>
            <a:r>
              <a:rPr lang="en-US" sz="2400" dirty="0"/>
              <a:t>here data </a:t>
            </a:r>
            <a:r>
              <a:rPr lang="en-US" sz="2400" dirty="0">
                <a:solidFill>
                  <a:srgbClr val="008000"/>
                </a:solidFill>
              </a:rPr>
              <a:t>underpins published research </a:t>
            </a:r>
            <a:r>
              <a:rPr lang="en-US" sz="2400" dirty="0"/>
              <a:t>there is much greater expectation that it will be kept” </a:t>
            </a:r>
          </a:p>
          <a:p>
            <a:pPr>
              <a:buNone/>
            </a:pPr>
            <a:r>
              <a:rPr lang="en-US" sz="2400" dirty="0"/>
              <a:t>	</a:t>
            </a:r>
            <a:r>
              <a:rPr lang="en-US" sz="2000" i="1" dirty="0"/>
              <a:t>Ben Ryan, EPSRC</a:t>
            </a:r>
          </a:p>
        </p:txBody>
      </p:sp>
      <p:sp>
        <p:nvSpPr>
          <p:cNvPr id="5" name="TextBox 4"/>
          <p:cNvSpPr txBox="1"/>
          <p:nvPr/>
        </p:nvSpPr>
        <p:spPr>
          <a:xfrm>
            <a:off x="179512" y="1754047"/>
            <a:ext cx="5221652" cy="830997"/>
          </a:xfrm>
          <a:prstGeom prst="rect">
            <a:avLst/>
          </a:prstGeom>
          <a:noFill/>
        </p:spPr>
        <p:txBody>
          <a:bodyPr wrap="none" rtlCol="0">
            <a:spAutoFit/>
          </a:bodyPr>
          <a:lstStyle/>
          <a:p>
            <a:r>
              <a:rPr lang="en-US" sz="2400" dirty="0" smtClean="0"/>
              <a:t>What about Funding Body data policies?</a:t>
            </a:r>
          </a:p>
          <a:p>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1484784"/>
            <a:ext cx="3272284" cy="888018"/>
          </a:xfrm>
          <a:prstGeom prst="rect">
            <a:avLst/>
          </a:prstGeom>
        </p:spPr>
      </p:pic>
    </p:spTree>
    <p:extLst>
      <p:ext uri="{BB962C8B-B14F-4D97-AF65-F5344CB8AC3E}">
        <p14:creationId xmlns:p14="http://schemas.microsoft.com/office/powerpoint/2010/main" val="3243477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087816" cy="762000"/>
          </a:xfrm>
        </p:spPr>
        <p:txBody>
          <a:bodyPr>
            <a:normAutofit/>
          </a:bodyPr>
          <a:lstStyle/>
          <a:p>
            <a:r>
              <a:rPr lang="en-US" dirty="0" smtClean="0"/>
              <a:t>What ‘must’ be kept?</a:t>
            </a:r>
            <a:endParaRPr lang="en-GB" dirty="0"/>
          </a:p>
        </p:txBody>
      </p:sp>
      <p:sp>
        <p:nvSpPr>
          <p:cNvPr id="3" name="Content Placeholder 2"/>
          <p:cNvSpPr>
            <a:spLocks noGrp="1"/>
          </p:cNvSpPr>
          <p:nvPr>
            <p:ph idx="1"/>
          </p:nvPr>
        </p:nvSpPr>
        <p:spPr>
          <a:xfrm>
            <a:off x="611560" y="1484784"/>
            <a:ext cx="7694240" cy="4877916"/>
          </a:xfrm>
          <a:ln w="38100">
            <a:noFill/>
          </a:ln>
          <a:effectLst/>
        </p:spPr>
        <p:txBody>
          <a:bodyPr>
            <a:normAutofit fontScale="70000" lnSpcReduction="20000"/>
          </a:bodyPr>
          <a:lstStyle/>
          <a:p>
            <a:pPr>
              <a:spcAft>
                <a:spcPts val="1200"/>
              </a:spcAft>
              <a:buNone/>
            </a:pPr>
            <a:r>
              <a:rPr lang="en-US" sz="4364" dirty="0"/>
              <a:t>Don’t forget </a:t>
            </a:r>
            <a:r>
              <a:rPr lang="en-US" sz="4364" b="1" dirty="0"/>
              <a:t>Journal</a:t>
            </a:r>
            <a:r>
              <a:rPr lang="en-US" sz="4364" dirty="0"/>
              <a:t> policies</a:t>
            </a:r>
            <a:r>
              <a:rPr lang="en-US" sz="4364" dirty="0" smtClean="0"/>
              <a:t>…</a:t>
            </a:r>
          </a:p>
          <a:p>
            <a:pPr>
              <a:spcAft>
                <a:spcPts val="1200"/>
              </a:spcAft>
              <a:buNone/>
            </a:pPr>
            <a:endParaRPr lang="en-US" sz="4364" dirty="0"/>
          </a:p>
          <a:p>
            <a:pPr>
              <a:buNone/>
            </a:pPr>
            <a:r>
              <a:rPr lang="en-US" dirty="0"/>
              <a:t>“An inherent principle of publication is that others should be able to </a:t>
            </a:r>
            <a:r>
              <a:rPr lang="en-US" b="1" dirty="0"/>
              <a:t>replicate and build upon the authors' published claims</a:t>
            </a:r>
            <a:r>
              <a:rPr lang="en-US" dirty="0"/>
              <a:t>. Therefore, a condition of publication in a Nature journal is that authors are required to make materials, data and associated protocols promptly available to readers without undue qualifications.</a:t>
            </a:r>
          </a:p>
          <a:p>
            <a:pPr>
              <a:buNone/>
            </a:pPr>
            <a:r>
              <a:rPr lang="en-US" dirty="0"/>
              <a:t> …Nature journals reserve the right to refuse publication in cases where authors do not provide adequate assurances that they can comply with the journal's requirements for sharing materials</a:t>
            </a:r>
            <a:r>
              <a:rPr lang="en-US" dirty="0" smtClean="0"/>
              <a:t>.</a:t>
            </a:r>
          </a:p>
          <a:p>
            <a:pPr>
              <a:buNone/>
            </a:pPr>
            <a:endParaRPr lang="en-US" dirty="0"/>
          </a:p>
          <a:p>
            <a:pPr>
              <a:buNone/>
            </a:pPr>
            <a:r>
              <a:rPr lang="en-US" dirty="0"/>
              <a:t>		</a:t>
            </a:r>
            <a:r>
              <a:rPr lang="en-US" i="1" dirty="0">
                <a:hlinkClick r:id="rId3"/>
              </a:rPr>
              <a:t>http://</a:t>
            </a:r>
            <a:r>
              <a:rPr lang="en-US" i="1" dirty="0" smtClean="0">
                <a:hlinkClick r:id="rId3"/>
              </a:rPr>
              <a:t>www.nature.com/authors/policies/availability.html</a:t>
            </a:r>
            <a:endParaRPr lang="en-US" i="1" dirty="0" smtClean="0"/>
          </a:p>
          <a:p>
            <a:pPr marL="0" indent="0">
              <a:buNone/>
            </a:pPr>
            <a:endParaRPr lang="en-US" dirty="0" smtClean="0"/>
          </a:p>
          <a:p>
            <a:pPr marL="457200" indent="-457200">
              <a:spcAft>
                <a:spcPts val="600"/>
              </a:spcAft>
              <a:buClr>
                <a:schemeClr val="accent4"/>
              </a:buClr>
              <a:buNone/>
              <a:defRPr/>
            </a:pPr>
            <a:endParaRPr lang="en-GB" sz="3200" dirty="0"/>
          </a:p>
        </p:txBody>
      </p:sp>
      <p:sp>
        <p:nvSpPr>
          <p:cNvPr id="5" name="Rounded Rectangle 4"/>
          <p:cNvSpPr/>
          <p:nvPr/>
        </p:nvSpPr>
        <p:spPr>
          <a:xfrm>
            <a:off x="457200" y="2204864"/>
            <a:ext cx="8147248" cy="355699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921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t>
            </a:r>
            <a:r>
              <a:rPr lang="en-US" i="1" dirty="0" smtClean="0"/>
              <a:t>could</a:t>
            </a:r>
            <a:r>
              <a:rPr lang="en-US" dirty="0" smtClean="0"/>
              <a:t> be reused?</a:t>
            </a:r>
            <a:endParaRPr lang="en-US" dirty="0"/>
          </a:p>
        </p:txBody>
      </p:sp>
      <p:sp>
        <p:nvSpPr>
          <p:cNvPr id="8" name="Content Placeholder 7"/>
          <p:cNvSpPr>
            <a:spLocks noGrp="1"/>
          </p:cNvSpPr>
          <p:nvPr>
            <p:ph idx="1"/>
          </p:nvPr>
        </p:nvSpPr>
        <p:spPr>
          <a:xfrm>
            <a:off x="827584" y="2320591"/>
            <a:ext cx="7924800" cy="3657599"/>
          </a:xfrm>
        </p:spPr>
        <p:txBody>
          <a:bodyPr>
            <a:noAutofit/>
          </a:bodyPr>
          <a:lstStyle/>
          <a:p>
            <a:pPr marL="457200" indent="-457200">
              <a:buFont typeface="+mj-lt"/>
              <a:buAutoNum type="arabicPeriod"/>
            </a:pPr>
            <a:r>
              <a:rPr lang="en-GB" sz="2400" dirty="0" smtClean="0"/>
              <a:t>Verification</a:t>
            </a:r>
          </a:p>
          <a:p>
            <a:pPr marL="457200" indent="-457200">
              <a:buFont typeface="+mj-lt"/>
              <a:buAutoNum type="arabicPeriod"/>
            </a:pPr>
            <a:r>
              <a:rPr lang="en-GB" sz="2400" dirty="0" smtClean="0"/>
              <a:t>Further analysis</a:t>
            </a:r>
          </a:p>
          <a:p>
            <a:pPr marL="457200" indent="-457200">
              <a:buFont typeface="+mj-lt"/>
              <a:buAutoNum type="arabicPeriod"/>
            </a:pPr>
            <a:r>
              <a:rPr lang="en-GB" sz="2400" dirty="0" smtClean="0"/>
              <a:t>Reputation building</a:t>
            </a:r>
          </a:p>
          <a:p>
            <a:pPr marL="457200" indent="-457200">
              <a:buFont typeface="+mj-lt"/>
              <a:buAutoNum type="arabicPeriod"/>
            </a:pPr>
            <a:r>
              <a:rPr lang="en-GB" sz="2400" dirty="0" smtClean="0"/>
              <a:t>Resource development</a:t>
            </a:r>
          </a:p>
          <a:p>
            <a:pPr marL="457200" indent="-457200">
              <a:buFont typeface="+mj-lt"/>
              <a:buAutoNum type="arabicPeriod"/>
            </a:pPr>
            <a:r>
              <a:rPr lang="en-GB" sz="2400" dirty="0" smtClean="0"/>
              <a:t>Further publications inc. data articles</a:t>
            </a:r>
          </a:p>
          <a:p>
            <a:pPr marL="457200" indent="-457200">
              <a:buFont typeface="+mj-lt"/>
              <a:buAutoNum type="arabicPeriod"/>
            </a:pPr>
            <a:r>
              <a:rPr lang="en-GB" sz="2400" dirty="0" smtClean="0"/>
              <a:t>Learning and teaching materials</a:t>
            </a:r>
          </a:p>
          <a:p>
            <a:pPr marL="457200" indent="-457200">
              <a:buFont typeface="+mj-lt"/>
              <a:buAutoNum type="arabicPeriod"/>
            </a:pPr>
            <a:r>
              <a:rPr lang="en-GB" sz="2400" dirty="0" smtClean="0"/>
              <a:t>Private reference</a:t>
            </a:r>
            <a:endParaRPr lang="en-US" sz="2000" dirty="0"/>
          </a:p>
        </p:txBody>
      </p:sp>
      <p:sp>
        <p:nvSpPr>
          <p:cNvPr id="5" name="TextBox 4"/>
          <p:cNvSpPr txBox="1"/>
          <p:nvPr/>
        </p:nvSpPr>
        <p:spPr>
          <a:xfrm>
            <a:off x="501298" y="1684784"/>
            <a:ext cx="5964193" cy="461665"/>
          </a:xfrm>
          <a:prstGeom prst="rect">
            <a:avLst/>
          </a:prstGeom>
          <a:noFill/>
        </p:spPr>
        <p:txBody>
          <a:bodyPr wrap="none" rtlCol="0">
            <a:spAutoFit/>
          </a:bodyPr>
          <a:lstStyle/>
          <a:p>
            <a:r>
              <a:rPr lang="en-US" sz="2400" dirty="0" smtClean="0"/>
              <a:t>Step back and reflect –  typical reuse purposes</a:t>
            </a:r>
          </a:p>
        </p:txBody>
      </p:sp>
      <p:sp>
        <p:nvSpPr>
          <p:cNvPr id="6" name="TextBox 5"/>
          <p:cNvSpPr txBox="1"/>
          <p:nvPr/>
        </p:nvSpPr>
        <p:spPr>
          <a:xfrm>
            <a:off x="609600" y="5589240"/>
            <a:ext cx="7848600" cy="830997"/>
          </a:xfrm>
          <a:prstGeom prst="rect">
            <a:avLst/>
          </a:prstGeom>
          <a:noFill/>
        </p:spPr>
        <p:txBody>
          <a:bodyPr wrap="square" rtlCol="0">
            <a:spAutoFit/>
          </a:bodyPr>
          <a:lstStyle/>
          <a:p>
            <a:pPr indent="-457200"/>
            <a:r>
              <a:rPr lang="en-US" sz="2400" dirty="0" smtClean="0">
                <a:solidFill>
                  <a:schemeClr val="accent5"/>
                </a:solidFill>
                <a:latin typeface="+mj-lt"/>
                <a:ea typeface="+mj-ea"/>
                <a:cs typeface="+mj-cs"/>
              </a:rPr>
              <a:t>Then relative to these, which data </a:t>
            </a:r>
            <a:r>
              <a:rPr lang="en-US" sz="2400" b="1" dirty="0" smtClean="0">
                <a:solidFill>
                  <a:schemeClr val="accent5"/>
                </a:solidFill>
                <a:latin typeface="+mj-lt"/>
                <a:ea typeface="+mj-ea"/>
                <a:cs typeface="+mj-cs"/>
              </a:rPr>
              <a:t>must</a:t>
            </a:r>
            <a:r>
              <a:rPr lang="en-US" sz="2400" dirty="0" smtClean="0">
                <a:solidFill>
                  <a:schemeClr val="accent5"/>
                </a:solidFill>
                <a:latin typeface="+mj-lt"/>
                <a:ea typeface="+mj-ea"/>
                <a:cs typeface="+mj-cs"/>
              </a:rPr>
              <a:t> be kept and which data and related materials will have significant value?</a:t>
            </a:r>
          </a:p>
        </p:txBody>
      </p:sp>
    </p:spTree>
    <p:extLst>
      <p:ext uri="{BB962C8B-B14F-4D97-AF65-F5344CB8AC3E}">
        <p14:creationId xmlns:p14="http://schemas.microsoft.com/office/powerpoint/2010/main" val="1807124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7554416" cy="762000"/>
          </a:xfrm>
        </p:spPr>
        <p:txBody>
          <a:bodyPr>
            <a:normAutofit fontScale="90000"/>
          </a:bodyPr>
          <a:lstStyle/>
          <a:p>
            <a:r>
              <a:rPr lang="en-GB" dirty="0" smtClean="0"/>
              <a:t>e.g. High Energy Physics community</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81920771"/>
              </p:ext>
            </p:extLst>
          </p:nvPr>
        </p:nvGraphicFramePr>
        <p:xfrm>
          <a:off x="451394" y="1772816"/>
          <a:ext cx="8305800" cy="3200401"/>
        </p:xfrm>
        <a:graphic>
          <a:graphicData uri="http://schemas.openxmlformats.org/drawingml/2006/table">
            <a:tbl>
              <a:tblPr firstRow="1" bandRow="1">
                <a:tableStyleId>{5C22544A-7EE6-4342-B048-85BDC9FD1C3A}</a:tableStyleId>
              </a:tblPr>
              <a:tblGrid>
                <a:gridCol w="4152900"/>
                <a:gridCol w="4152900"/>
              </a:tblGrid>
              <a:tr h="497084">
                <a:tc>
                  <a:txBody>
                    <a:bodyPr/>
                    <a:lstStyle/>
                    <a:p>
                      <a:r>
                        <a:rPr lang="en-US" sz="2000" dirty="0" smtClean="0"/>
                        <a:t>Levels of data to preserve</a:t>
                      </a:r>
                      <a:endParaRPr lang="en-US" sz="2000" dirty="0"/>
                    </a:p>
                  </a:txBody>
                  <a:tcPr/>
                </a:tc>
                <a:tc>
                  <a:txBody>
                    <a:bodyPr/>
                    <a:lstStyle/>
                    <a:p>
                      <a:r>
                        <a:rPr lang="en-US" sz="2000" dirty="0" smtClean="0"/>
                        <a:t>Reuse purpose</a:t>
                      </a:r>
                      <a:endParaRPr lang="en-US" sz="2000" dirty="0"/>
                    </a:p>
                  </a:txBody>
                  <a:tcPr/>
                </a:tc>
              </a:tr>
              <a:tr h="735411">
                <a:tc>
                  <a:txBody>
                    <a:bodyPr/>
                    <a:lstStyle/>
                    <a:p>
                      <a:pPr marL="342900" lvl="0" indent="-342900">
                        <a:spcAft>
                          <a:spcPts val="0"/>
                        </a:spcAft>
                        <a:buFont typeface="+mj-lt"/>
                        <a:buAutoNum type="arabicParenR"/>
                      </a:pPr>
                      <a:r>
                        <a:rPr lang="en-US" sz="2000" dirty="0">
                          <a:latin typeface="+mn-lt"/>
                          <a:ea typeface="Cambria"/>
                          <a:cs typeface="Times New Roman"/>
                        </a:rPr>
                        <a:t>Additional documentation</a:t>
                      </a:r>
                      <a:r>
                        <a:rPr lang="en-US" sz="2000" dirty="0" smtClean="0">
                          <a:latin typeface="+mn-lt"/>
                          <a:ea typeface="Cambria"/>
                          <a:cs typeface="Times New Roman"/>
                        </a:rPr>
                        <a:t>                (</a:t>
                      </a:r>
                      <a:r>
                        <a:rPr lang="en-US" sz="2000" dirty="0">
                          <a:latin typeface="+mn-lt"/>
                          <a:ea typeface="Cambria"/>
                          <a:cs typeface="Times New Roman"/>
                        </a:rPr>
                        <a:t>e.g. wikis, news forums)</a:t>
                      </a:r>
                      <a:endParaRPr lang="en-GB" sz="2000" dirty="0">
                        <a:latin typeface="+mn-lt"/>
                        <a:ea typeface="Cambria"/>
                        <a:cs typeface="Times New Roman"/>
                      </a:endParaRPr>
                    </a:p>
                  </a:txBody>
                  <a:tcPr marL="68580" marR="68580" marT="0" marB="0"/>
                </a:tc>
                <a:tc>
                  <a:txBody>
                    <a:bodyPr/>
                    <a:lstStyle/>
                    <a:p>
                      <a:pPr>
                        <a:spcAft>
                          <a:spcPts val="0"/>
                        </a:spcAft>
                      </a:pPr>
                      <a:r>
                        <a:rPr lang="en-US" sz="2000" dirty="0">
                          <a:latin typeface="+mn-lt"/>
                          <a:ea typeface="Cambria"/>
                          <a:cs typeface="Times New Roman"/>
                        </a:rPr>
                        <a:t>Publication-related information search</a:t>
                      </a:r>
                      <a:endParaRPr lang="en-GB" sz="2000" dirty="0">
                        <a:latin typeface="+mn-lt"/>
                        <a:ea typeface="Cambria"/>
                        <a:cs typeface="Times New Roman"/>
                      </a:endParaRPr>
                    </a:p>
                  </a:txBody>
                  <a:tcPr marL="68580" marR="68580" marT="0" marB="0"/>
                </a:tc>
              </a:tr>
              <a:tr h="497084">
                <a:tc>
                  <a:txBody>
                    <a:bodyPr/>
                    <a:lstStyle/>
                    <a:p>
                      <a:pPr marL="342900" lvl="0" indent="-342900">
                        <a:spcAft>
                          <a:spcPts val="0"/>
                        </a:spcAft>
                        <a:buFont typeface="+mj-lt"/>
                        <a:buAutoNum type="arabicParenR" startAt="2"/>
                      </a:pPr>
                      <a:r>
                        <a:rPr lang="en-US" sz="2000" dirty="0">
                          <a:latin typeface="+mn-lt"/>
                          <a:ea typeface="Cambria"/>
                          <a:cs typeface="Times New Roman"/>
                        </a:rPr>
                        <a:t>Data in a simplified format</a:t>
                      </a:r>
                      <a:endParaRPr lang="en-GB" sz="2000" dirty="0">
                        <a:latin typeface="+mn-lt"/>
                        <a:ea typeface="Cambria"/>
                        <a:cs typeface="Times New Roman"/>
                      </a:endParaRPr>
                    </a:p>
                  </a:txBody>
                  <a:tcPr marL="68580" marR="68580" marT="0" marB="0"/>
                </a:tc>
                <a:tc>
                  <a:txBody>
                    <a:bodyPr/>
                    <a:lstStyle/>
                    <a:p>
                      <a:pPr>
                        <a:spcAft>
                          <a:spcPts val="0"/>
                        </a:spcAft>
                      </a:pPr>
                      <a:r>
                        <a:rPr lang="en-US" sz="2000" dirty="0">
                          <a:latin typeface="+mn-lt"/>
                          <a:ea typeface="Cambria"/>
                          <a:cs typeface="Times New Roman"/>
                        </a:rPr>
                        <a:t>Outreach, simple training analyses</a:t>
                      </a:r>
                      <a:endParaRPr lang="en-GB" sz="2000" dirty="0">
                        <a:latin typeface="+mn-lt"/>
                        <a:ea typeface="Cambria"/>
                        <a:cs typeface="Times New Roman"/>
                      </a:endParaRPr>
                    </a:p>
                  </a:txBody>
                  <a:tcPr marL="68580" marR="68580" marT="0" marB="0"/>
                </a:tc>
              </a:tr>
              <a:tr h="735411">
                <a:tc>
                  <a:txBody>
                    <a:bodyPr/>
                    <a:lstStyle/>
                    <a:p>
                      <a:pPr marL="342900" lvl="0" indent="-342900">
                        <a:spcAft>
                          <a:spcPts val="0"/>
                        </a:spcAft>
                        <a:buFont typeface="+mj-lt"/>
                        <a:buAutoNum type="arabicParenR" startAt="3"/>
                      </a:pPr>
                      <a:r>
                        <a:rPr lang="en-US" sz="2000" dirty="0">
                          <a:latin typeface="+mn-lt"/>
                          <a:ea typeface="Cambria"/>
                          <a:cs typeface="Times New Roman"/>
                        </a:rPr>
                        <a:t>Analysis level software and the data format</a:t>
                      </a:r>
                      <a:endParaRPr lang="en-GB" sz="2000" dirty="0">
                        <a:latin typeface="+mn-lt"/>
                        <a:ea typeface="Cambria"/>
                        <a:cs typeface="Times New Roman"/>
                      </a:endParaRPr>
                    </a:p>
                  </a:txBody>
                  <a:tcPr marL="68580" marR="68580" marT="0" marB="0"/>
                </a:tc>
                <a:tc>
                  <a:txBody>
                    <a:bodyPr/>
                    <a:lstStyle/>
                    <a:p>
                      <a:pPr>
                        <a:spcAft>
                          <a:spcPts val="0"/>
                        </a:spcAft>
                      </a:pPr>
                      <a:r>
                        <a:rPr lang="en-US" sz="2000" dirty="0">
                          <a:latin typeface="+mn-lt"/>
                          <a:ea typeface="Cambria"/>
                          <a:cs typeface="Times New Roman"/>
                        </a:rPr>
                        <a:t>Full scientific analysis based on existing</a:t>
                      </a:r>
                      <a:r>
                        <a:rPr lang="en-GB" sz="2000" baseline="0" dirty="0">
                          <a:latin typeface="+mn-lt"/>
                          <a:ea typeface="Cambria"/>
                          <a:cs typeface="Times New Roman"/>
                        </a:rPr>
                        <a:t> </a:t>
                      </a:r>
                      <a:r>
                        <a:rPr lang="en-US" sz="2000" dirty="0">
                          <a:latin typeface="+mn-lt"/>
                          <a:ea typeface="Cambria"/>
                          <a:cs typeface="Times New Roman"/>
                        </a:rPr>
                        <a:t>reconstruction</a:t>
                      </a:r>
                      <a:endParaRPr lang="en-GB" sz="2000" dirty="0">
                        <a:latin typeface="+mn-lt"/>
                        <a:ea typeface="Cambria"/>
                        <a:cs typeface="Times New Roman"/>
                      </a:endParaRPr>
                    </a:p>
                  </a:txBody>
                  <a:tcPr marL="68580" marR="68580" marT="0" marB="0"/>
                </a:tc>
              </a:tr>
              <a:tr h="735411">
                <a:tc>
                  <a:txBody>
                    <a:bodyPr/>
                    <a:lstStyle/>
                    <a:p>
                      <a:pPr marL="342900" lvl="0" indent="-342900">
                        <a:spcAft>
                          <a:spcPts val="0"/>
                        </a:spcAft>
                        <a:buFont typeface="+mj-lt"/>
                        <a:buAutoNum type="arabicParenR" startAt="4"/>
                      </a:pPr>
                      <a:r>
                        <a:rPr lang="en-US" sz="2000" dirty="0">
                          <a:latin typeface="+mn-lt"/>
                          <a:ea typeface="Cambria"/>
                          <a:cs typeface="Times New Roman"/>
                        </a:rPr>
                        <a:t>Reconstruction and simulation software and basic level data</a:t>
                      </a:r>
                      <a:endParaRPr lang="en-GB" sz="2000" dirty="0">
                        <a:latin typeface="+mn-lt"/>
                        <a:ea typeface="Cambria"/>
                        <a:cs typeface="Times New Roman"/>
                      </a:endParaRPr>
                    </a:p>
                  </a:txBody>
                  <a:tcPr marL="68580" marR="68580" marT="0" marB="0"/>
                </a:tc>
                <a:tc>
                  <a:txBody>
                    <a:bodyPr/>
                    <a:lstStyle/>
                    <a:p>
                      <a:pPr>
                        <a:spcAft>
                          <a:spcPts val="0"/>
                        </a:spcAft>
                      </a:pPr>
                      <a:r>
                        <a:rPr lang="en-US" sz="2000" dirty="0">
                          <a:latin typeface="+mn-lt"/>
                          <a:ea typeface="Cambria"/>
                          <a:cs typeface="Times New Roman"/>
                        </a:rPr>
                        <a:t>Full potential of the experimental data</a:t>
                      </a:r>
                      <a:endParaRPr lang="en-GB" sz="2000" dirty="0">
                        <a:latin typeface="+mn-lt"/>
                        <a:ea typeface="Cambria"/>
                        <a:cs typeface="Times New Roman"/>
                      </a:endParaRPr>
                    </a:p>
                  </a:txBody>
                  <a:tcPr marL="68580" marR="68580" marT="0" marB="0"/>
                </a:tc>
              </a:tr>
            </a:tbl>
          </a:graphicData>
        </a:graphic>
      </p:graphicFrame>
      <p:sp>
        <p:nvSpPr>
          <p:cNvPr id="8" name="TextBox 7"/>
          <p:cNvSpPr txBox="1"/>
          <p:nvPr/>
        </p:nvSpPr>
        <p:spPr>
          <a:xfrm>
            <a:off x="457201" y="5229200"/>
            <a:ext cx="8382000" cy="923330"/>
          </a:xfrm>
          <a:prstGeom prst="rect">
            <a:avLst/>
          </a:prstGeom>
          <a:noFill/>
        </p:spPr>
        <p:txBody>
          <a:bodyPr wrap="square" rtlCol="0">
            <a:spAutoFit/>
          </a:bodyPr>
          <a:lstStyle/>
          <a:p>
            <a:endParaRPr lang="en-US" dirty="0" smtClean="0"/>
          </a:p>
          <a:p>
            <a:r>
              <a:rPr lang="en-US" dirty="0" smtClean="0"/>
              <a:t> </a:t>
            </a:r>
            <a:r>
              <a:rPr lang="en-US" i="1" dirty="0" smtClean="0"/>
              <a:t>Adapted from: DPHEP Study Group: Towards a Global Effort for Sustainable Data Preservation in High Energy Physics, May 2012 . http://arxiv.org/abs/1205.4667</a:t>
            </a:r>
            <a:endParaRPr lang="en-US" i="1" dirty="0"/>
          </a:p>
        </p:txBody>
      </p:sp>
    </p:spTree>
    <p:extLst>
      <p:ext uri="{BB962C8B-B14F-4D97-AF65-F5344CB8AC3E}">
        <p14:creationId xmlns:p14="http://schemas.microsoft.com/office/powerpoint/2010/main" val="848872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352"/>
            <a:ext cx="8589640" cy="974376"/>
          </a:xfrm>
        </p:spPr>
        <p:txBody>
          <a:bodyPr/>
          <a:lstStyle/>
          <a:p>
            <a:r>
              <a:rPr lang="en-US" dirty="0" smtClean="0"/>
              <a:t>What data </a:t>
            </a:r>
            <a:r>
              <a:rPr lang="en-US" i="1" dirty="0" smtClean="0"/>
              <a:t>should</a:t>
            </a:r>
            <a:r>
              <a:rPr lang="en-US" dirty="0" smtClean="0"/>
              <a:t> have value</a:t>
            </a:r>
            <a:endParaRPr lang="en-US" dirty="0"/>
          </a:p>
        </p:txBody>
      </p:sp>
      <p:sp>
        <p:nvSpPr>
          <p:cNvPr id="8" name="Content Placeholder 7"/>
          <p:cNvSpPr>
            <a:spLocks noGrp="1"/>
          </p:cNvSpPr>
          <p:nvPr>
            <p:ph idx="1"/>
          </p:nvPr>
        </p:nvSpPr>
        <p:spPr>
          <a:xfrm>
            <a:off x="827584" y="1988840"/>
            <a:ext cx="7924800" cy="3657599"/>
          </a:xfrm>
        </p:spPr>
        <p:txBody>
          <a:bodyPr>
            <a:noAutofit/>
          </a:bodyPr>
          <a:lstStyle/>
          <a:p>
            <a:pPr marL="457200" indent="-457200">
              <a:buFont typeface="+mj-lt"/>
              <a:buAutoNum type="arabicPeriod"/>
            </a:pPr>
            <a:r>
              <a:rPr lang="en-GB" sz="2400" dirty="0" smtClean="0"/>
              <a:t>Quality of the data and its description</a:t>
            </a:r>
          </a:p>
          <a:p>
            <a:pPr marL="857250" lvl="1" indent="-457200">
              <a:buNone/>
            </a:pPr>
            <a:r>
              <a:rPr lang="en-GB" sz="1600" dirty="0" smtClean="0"/>
              <a:t>complete, accurate, reliable, valid, representative etc</a:t>
            </a:r>
          </a:p>
          <a:p>
            <a:pPr marL="457200" indent="-457200">
              <a:buFont typeface="+mj-lt"/>
              <a:buAutoNum type="arabicPeriod"/>
            </a:pPr>
            <a:r>
              <a:rPr lang="en-GB" sz="2400" dirty="0" smtClean="0"/>
              <a:t>Demand high</a:t>
            </a:r>
          </a:p>
          <a:p>
            <a:pPr marL="857250" lvl="1" indent="-457200">
              <a:buNone/>
            </a:pPr>
            <a:r>
              <a:rPr lang="en-GB" sz="1600" dirty="0" smtClean="0"/>
              <a:t>known users, integration potential, reputation, recommendation, appeal</a:t>
            </a:r>
            <a:endParaRPr lang="en-GB" sz="1200" dirty="0" smtClean="0"/>
          </a:p>
          <a:p>
            <a:pPr marL="457200" indent="-457200">
              <a:buFont typeface="+mj-lt"/>
              <a:buAutoNum type="arabicPeriod"/>
            </a:pPr>
            <a:r>
              <a:rPr lang="en-GB" sz="2400" dirty="0" smtClean="0"/>
              <a:t>Replication difficulty</a:t>
            </a:r>
          </a:p>
          <a:p>
            <a:pPr marL="857250" lvl="1" indent="-457200">
              <a:buNone/>
            </a:pPr>
            <a:r>
              <a:rPr lang="en-GB" sz="1600" dirty="0" smtClean="0"/>
              <a:t>difficult, costly, or impossible to reproduce</a:t>
            </a:r>
          </a:p>
          <a:p>
            <a:pPr marL="457200" indent="-457200">
              <a:buFont typeface="+mj-lt"/>
              <a:buAutoNum type="arabicPeriod"/>
            </a:pPr>
            <a:r>
              <a:rPr lang="en-GB" sz="2400" dirty="0" smtClean="0"/>
              <a:t>Low barriers</a:t>
            </a:r>
          </a:p>
          <a:p>
            <a:pPr marL="857250" lvl="1" indent="-457200">
              <a:buNone/>
            </a:pPr>
            <a:r>
              <a:rPr lang="en-GB" sz="1600" dirty="0" smtClean="0"/>
              <a:t>legal/ ethical, copyright non-restrictive terms and conditions </a:t>
            </a:r>
            <a:endParaRPr lang="en-GB" sz="2000" dirty="0" smtClean="0"/>
          </a:p>
          <a:p>
            <a:pPr marL="457200" indent="-457200">
              <a:buFont typeface="+mj-lt"/>
              <a:buAutoNum type="arabicPeriod"/>
            </a:pPr>
            <a:r>
              <a:rPr lang="en-GB" sz="2400" dirty="0" smtClean="0"/>
              <a:t>Rarity</a:t>
            </a:r>
          </a:p>
          <a:p>
            <a:pPr marL="857250" lvl="1" indent="-457200">
              <a:buNone/>
            </a:pPr>
            <a:r>
              <a:rPr lang="en-GB" sz="1600" dirty="0" smtClean="0"/>
              <a:t>unique copy or other copies at risk</a:t>
            </a:r>
            <a:endParaRPr lang="en-US" sz="1600" dirty="0"/>
          </a:p>
        </p:txBody>
      </p:sp>
      <p:sp>
        <p:nvSpPr>
          <p:cNvPr id="5" name="TextBox 4"/>
          <p:cNvSpPr txBox="1"/>
          <p:nvPr/>
        </p:nvSpPr>
        <p:spPr>
          <a:xfrm>
            <a:off x="533399" y="1412776"/>
            <a:ext cx="4017596" cy="830997"/>
          </a:xfrm>
          <a:prstGeom prst="rect">
            <a:avLst/>
          </a:prstGeom>
          <a:noFill/>
        </p:spPr>
        <p:txBody>
          <a:bodyPr wrap="none" rtlCol="0">
            <a:spAutoFit/>
          </a:bodyPr>
          <a:lstStyle/>
          <a:p>
            <a:r>
              <a:rPr lang="en-US" sz="2400" dirty="0" smtClean="0"/>
              <a:t>Indicators that data have value </a:t>
            </a:r>
          </a:p>
          <a:p>
            <a:endParaRPr lang="en-US" sz="2400" dirty="0" smtClean="0"/>
          </a:p>
        </p:txBody>
      </p:sp>
      <p:sp>
        <p:nvSpPr>
          <p:cNvPr id="6" name="TextBox 5"/>
          <p:cNvSpPr txBox="1"/>
          <p:nvPr/>
        </p:nvSpPr>
        <p:spPr>
          <a:xfrm>
            <a:off x="747385" y="5805264"/>
            <a:ext cx="7607221" cy="461665"/>
          </a:xfrm>
          <a:prstGeom prst="rect">
            <a:avLst/>
          </a:prstGeom>
          <a:noFill/>
        </p:spPr>
        <p:txBody>
          <a:bodyPr wrap="square" rtlCol="0">
            <a:spAutoFit/>
          </a:bodyPr>
          <a:lstStyle/>
          <a:p>
            <a:pPr indent="-457200"/>
            <a:r>
              <a:rPr lang="en-US" sz="2400" dirty="0" smtClean="0">
                <a:solidFill>
                  <a:schemeClr val="accent5"/>
                </a:solidFill>
                <a:latin typeface="+mj-lt"/>
                <a:ea typeface="+mj-ea"/>
                <a:cs typeface="+mj-cs"/>
              </a:rPr>
              <a:t>Which related material does data depend on for its value?</a:t>
            </a:r>
          </a:p>
        </p:txBody>
      </p:sp>
    </p:spTree>
    <p:extLst>
      <p:ext uri="{BB962C8B-B14F-4D97-AF65-F5344CB8AC3E}">
        <p14:creationId xmlns:p14="http://schemas.microsoft.com/office/powerpoint/2010/main" val="133500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factors</a:t>
            </a:r>
            <a:endParaRPr lang="en-US" dirty="0"/>
          </a:p>
        </p:txBody>
      </p:sp>
      <p:sp>
        <p:nvSpPr>
          <p:cNvPr id="8" name="Content Placeholder 7"/>
          <p:cNvSpPr>
            <a:spLocks noGrp="1"/>
          </p:cNvSpPr>
          <p:nvPr>
            <p:ph idx="1"/>
          </p:nvPr>
        </p:nvSpPr>
        <p:spPr>
          <a:xfrm>
            <a:off x="620688" y="1556792"/>
            <a:ext cx="7924800" cy="3657599"/>
          </a:xfrm>
        </p:spPr>
        <p:txBody>
          <a:bodyPr>
            <a:noAutofit/>
          </a:bodyPr>
          <a:lstStyle/>
          <a:p>
            <a:pPr>
              <a:buNone/>
            </a:pPr>
            <a:r>
              <a:rPr lang="en-US" sz="2400" dirty="0" smtClean="0"/>
              <a:t>Consider these when deciding what to keep because </a:t>
            </a:r>
          </a:p>
          <a:p>
            <a:r>
              <a:rPr lang="en-US" sz="2400" dirty="0" smtClean="0"/>
              <a:t>Costs incurred during project may add to the data’s value</a:t>
            </a:r>
          </a:p>
          <a:p>
            <a:pPr>
              <a:spcAft>
                <a:spcPts val="1200"/>
              </a:spcAft>
            </a:pPr>
            <a:r>
              <a:rPr lang="en-US" sz="2400" dirty="0" smtClean="0"/>
              <a:t>Need to make sure post-project costs are covered </a:t>
            </a:r>
            <a:endParaRPr lang="en-GB" sz="2400" dirty="0" smtClean="0"/>
          </a:p>
        </p:txBody>
      </p:sp>
      <p:sp>
        <p:nvSpPr>
          <p:cNvPr id="6" name="TextBox 5"/>
          <p:cNvSpPr txBox="1"/>
          <p:nvPr/>
        </p:nvSpPr>
        <p:spPr>
          <a:xfrm>
            <a:off x="611560" y="6165304"/>
            <a:ext cx="8153400" cy="457200"/>
          </a:xfrm>
          <a:prstGeom prst="rect">
            <a:avLst/>
          </a:prstGeom>
          <a:noFill/>
        </p:spPr>
        <p:txBody>
          <a:bodyPr wrap="square" rtlCol="0">
            <a:spAutoFit/>
          </a:bodyPr>
          <a:lstStyle/>
          <a:p>
            <a:pPr indent="-457200"/>
            <a:r>
              <a:rPr lang="en-US" sz="2400" dirty="0" smtClean="0">
                <a:solidFill>
                  <a:schemeClr val="accent5"/>
                </a:solidFill>
                <a:latin typeface="+mj-lt"/>
                <a:ea typeface="+mj-ea"/>
                <a:cs typeface="+mj-cs"/>
              </a:rPr>
              <a:t>What action needs to be taken to ensure preservation is costed?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544" y="3077724"/>
            <a:ext cx="3495339" cy="299434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359" y="3077724"/>
            <a:ext cx="3505572" cy="3003107"/>
          </a:xfrm>
          <a:prstGeom prst="rect">
            <a:avLst/>
          </a:prstGeom>
        </p:spPr>
      </p:pic>
    </p:spTree>
    <p:extLst>
      <p:ext uri="{BB962C8B-B14F-4D97-AF65-F5344CB8AC3E}">
        <p14:creationId xmlns:p14="http://schemas.microsoft.com/office/powerpoint/2010/main" val="2207614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554416" cy="762000"/>
          </a:xfrm>
        </p:spPr>
        <p:txBody>
          <a:bodyPr/>
          <a:lstStyle/>
          <a:p>
            <a:r>
              <a:rPr lang="en-GB" dirty="0" smtClean="0"/>
              <a:t>Who should help appraise?</a:t>
            </a:r>
            <a:endParaRPr lang="en-GB" dirty="0"/>
          </a:p>
        </p:txBody>
      </p:sp>
      <p:sp>
        <p:nvSpPr>
          <p:cNvPr id="3" name="Content Placeholder 2"/>
          <p:cNvSpPr>
            <a:spLocks noGrp="1"/>
          </p:cNvSpPr>
          <p:nvPr>
            <p:ph idx="1"/>
          </p:nvPr>
        </p:nvSpPr>
        <p:spPr>
          <a:xfrm>
            <a:off x="323528" y="1556792"/>
            <a:ext cx="8208912" cy="4536504"/>
          </a:xfrm>
          <a:ln w="38100">
            <a:noFill/>
          </a:ln>
          <a:effectLst/>
        </p:spPr>
        <p:txBody>
          <a:bodyPr>
            <a:noAutofit/>
          </a:bodyPr>
          <a:lstStyle/>
          <a:p>
            <a:pPr>
              <a:spcAft>
                <a:spcPts val="1200"/>
              </a:spcAft>
              <a:buNone/>
            </a:pPr>
            <a:r>
              <a:rPr lang="en-GB" sz="2400" dirty="0"/>
              <a:t>RLUK ‘skills gaps’ survey of </a:t>
            </a:r>
            <a:r>
              <a:rPr lang="en-GB" sz="2400" dirty="0">
                <a:solidFill>
                  <a:schemeClr val="tx2"/>
                </a:solidFill>
              </a:rPr>
              <a:t>Subject Librarians </a:t>
            </a:r>
            <a:r>
              <a:rPr lang="en-GB" sz="2400" dirty="0"/>
              <a:t>&amp; Managers </a:t>
            </a:r>
          </a:p>
          <a:p>
            <a:pPr>
              <a:spcAft>
                <a:spcPts val="1200"/>
              </a:spcAft>
              <a:buNone/>
            </a:pPr>
            <a:r>
              <a:rPr lang="en-GB" sz="2400" dirty="0"/>
              <a:t>“</a:t>
            </a:r>
            <a:r>
              <a:rPr lang="en-US" sz="2400" dirty="0"/>
              <a:t>  …nine   key   areas   where   future  involvement  by  Subject  Librarians  is  considered  to  be  important  now  and  is  also  expected  to  grow  sharply…</a:t>
            </a:r>
          </a:p>
          <a:p>
            <a:pPr marL="514350" indent="-514350">
              <a:spcAft>
                <a:spcPts val="1200"/>
              </a:spcAft>
              <a:buFont typeface="+mj-lt"/>
              <a:buAutoNum type="arabicPeriod"/>
            </a:pPr>
            <a:r>
              <a:rPr lang="en-US" sz="2400" dirty="0"/>
              <a:t>Ability  to  </a:t>
            </a:r>
            <a:r>
              <a:rPr lang="en-US" sz="2400" dirty="0">
                <a:solidFill>
                  <a:schemeClr val="tx2"/>
                </a:solidFill>
              </a:rPr>
              <a:t>advise  on  preserving  research  outputs </a:t>
            </a:r>
            <a:r>
              <a:rPr lang="en-US" sz="2400" dirty="0"/>
              <a:t>(49%  see as essential  in  2-5  years;  10%  now)</a:t>
            </a:r>
          </a:p>
          <a:p>
            <a:pPr marL="514350" indent="-514350">
              <a:spcAft>
                <a:spcPts val="1200"/>
              </a:spcAft>
              <a:buFont typeface="+mj-lt"/>
              <a:buAutoNum type="arabicPeriod"/>
            </a:pPr>
            <a:r>
              <a:rPr lang="en-US" sz="2400" dirty="0"/>
              <a:t>Knowledge  to  </a:t>
            </a:r>
            <a:r>
              <a:rPr lang="en-US" sz="2400" dirty="0">
                <a:solidFill>
                  <a:schemeClr val="tx2"/>
                </a:solidFill>
              </a:rPr>
              <a:t>advise  on  data  management  and  </a:t>
            </a:r>
            <a:r>
              <a:rPr lang="en-US" sz="2400" dirty="0" smtClean="0">
                <a:solidFill>
                  <a:schemeClr val="tx2"/>
                </a:solidFill>
              </a:rPr>
              <a:t>curation</a:t>
            </a:r>
            <a:r>
              <a:rPr lang="en-US" sz="2400" dirty="0"/>
              <a:t>,  (48%  essential  in  2-5  years;  16%  now)…”</a:t>
            </a:r>
          </a:p>
          <a:p>
            <a:pPr>
              <a:buNone/>
            </a:pPr>
            <a:r>
              <a:rPr lang="en-US" sz="2000" i="1" dirty="0">
                <a:solidFill>
                  <a:schemeClr val="tx2"/>
                </a:solidFill>
              </a:rPr>
              <a:t>Mary  Auckland 2012 Reskilling Libraries for Research</a:t>
            </a:r>
          </a:p>
          <a:p>
            <a:pPr>
              <a:buNone/>
            </a:pPr>
            <a:endParaRPr lang="en-GB" sz="2400" dirty="0"/>
          </a:p>
        </p:txBody>
      </p:sp>
    </p:spTree>
    <p:extLst>
      <p:ext uri="{BB962C8B-B14F-4D97-AF65-F5344CB8AC3E}">
        <p14:creationId xmlns:p14="http://schemas.microsoft.com/office/powerpoint/2010/main" val="2808538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554416" cy="762000"/>
          </a:xfrm>
        </p:spPr>
        <p:txBody>
          <a:bodyPr>
            <a:normAutofit/>
          </a:bodyPr>
          <a:lstStyle/>
          <a:p>
            <a:r>
              <a:rPr lang="en-GB" dirty="0" smtClean="0"/>
              <a:t>Who else? </a:t>
            </a:r>
            <a:endParaRPr lang="en-GB" dirty="0"/>
          </a:p>
        </p:txBody>
      </p:sp>
      <p:sp>
        <p:nvSpPr>
          <p:cNvPr id="3" name="Content Placeholder 2"/>
          <p:cNvSpPr>
            <a:spLocks noGrp="1"/>
          </p:cNvSpPr>
          <p:nvPr>
            <p:ph idx="1"/>
          </p:nvPr>
        </p:nvSpPr>
        <p:spPr>
          <a:xfrm>
            <a:off x="611560" y="1412776"/>
            <a:ext cx="7920880" cy="4536504"/>
          </a:xfrm>
          <a:ln w="38100">
            <a:noFill/>
          </a:ln>
          <a:effectLst/>
        </p:spPr>
        <p:txBody>
          <a:bodyPr>
            <a:normAutofit/>
          </a:bodyPr>
          <a:lstStyle/>
          <a:p>
            <a:pPr marL="457200" lvl="0" indent="-457200">
              <a:spcAft>
                <a:spcPts val="600"/>
              </a:spcAft>
              <a:buClr>
                <a:schemeClr val="accent4"/>
              </a:buClr>
              <a:buNone/>
              <a:defRPr/>
            </a:pPr>
            <a:r>
              <a:rPr lang="en-GB" sz="2400" dirty="0"/>
              <a:t>Others who may be involved in appraising research data…</a:t>
            </a:r>
          </a:p>
          <a:p>
            <a:pPr marL="457200" indent="-457200">
              <a:spcAft>
                <a:spcPts val="600"/>
              </a:spcAft>
              <a:buClr>
                <a:schemeClr val="accent4"/>
              </a:buClr>
              <a:defRPr/>
            </a:pPr>
            <a:r>
              <a:rPr lang="en-GB" sz="2400" dirty="0"/>
              <a:t>Domain specialists</a:t>
            </a:r>
          </a:p>
          <a:p>
            <a:pPr marL="457200" indent="-457200">
              <a:spcAft>
                <a:spcPts val="600"/>
              </a:spcAft>
              <a:buClr>
                <a:schemeClr val="accent4"/>
              </a:buClr>
              <a:defRPr/>
            </a:pPr>
            <a:r>
              <a:rPr lang="en-GB" sz="2400" dirty="0"/>
              <a:t>Archives</a:t>
            </a:r>
          </a:p>
          <a:p>
            <a:pPr marL="457200" indent="-457200">
              <a:spcAft>
                <a:spcPts val="600"/>
              </a:spcAft>
              <a:buClr>
                <a:schemeClr val="accent4"/>
              </a:buClr>
              <a:defRPr/>
            </a:pPr>
            <a:r>
              <a:rPr lang="en-GB" sz="2400" dirty="0"/>
              <a:t>Research Office- Business development</a:t>
            </a:r>
          </a:p>
          <a:p>
            <a:pPr marL="457200" indent="-457200">
              <a:spcAft>
                <a:spcPts val="600"/>
              </a:spcAft>
              <a:buClr>
                <a:schemeClr val="accent4"/>
              </a:buClr>
              <a:defRPr/>
            </a:pPr>
            <a:r>
              <a:rPr lang="en-GB" sz="2400" dirty="0"/>
              <a:t>IT Support/ Research Computing</a:t>
            </a:r>
          </a:p>
          <a:p>
            <a:pPr marL="457200" indent="-457200">
              <a:spcAft>
                <a:spcPts val="600"/>
              </a:spcAft>
              <a:buClr>
                <a:schemeClr val="accent4"/>
              </a:buClr>
              <a:defRPr/>
            </a:pPr>
            <a:r>
              <a:rPr lang="en-GB" sz="2400" dirty="0"/>
              <a:t>Research Ethics Committee</a:t>
            </a:r>
          </a:p>
          <a:p>
            <a:pPr marL="457200" indent="-457200">
              <a:spcAft>
                <a:spcPts val="600"/>
              </a:spcAft>
              <a:buClr>
                <a:schemeClr val="accent4"/>
              </a:buClr>
              <a:defRPr/>
            </a:pPr>
            <a:r>
              <a:rPr lang="en-GB" sz="2400" dirty="0"/>
              <a:t>Records Management/ FOI Compliance</a:t>
            </a:r>
          </a:p>
          <a:p>
            <a:pPr marL="457200" indent="-457200">
              <a:spcAft>
                <a:spcPts val="600"/>
              </a:spcAft>
              <a:buClr>
                <a:schemeClr val="accent4"/>
              </a:buClr>
              <a:defRPr/>
            </a:pPr>
            <a:r>
              <a:rPr lang="en-GB" sz="2400" dirty="0"/>
              <a:t>Facilities Managers (if physical samples involved)</a:t>
            </a:r>
          </a:p>
        </p:txBody>
      </p:sp>
    </p:spTree>
    <p:extLst>
      <p:ext uri="{BB962C8B-B14F-4D97-AF65-F5344CB8AC3E}">
        <p14:creationId xmlns:p14="http://schemas.microsoft.com/office/powerpoint/2010/main" val="1536282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the where…</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1" y="1340768"/>
            <a:ext cx="9150351" cy="5256584"/>
          </a:xfrm>
        </p:spPr>
      </p:pic>
    </p:spTree>
    <p:extLst>
      <p:ext uri="{BB962C8B-B14F-4D97-AF65-F5344CB8AC3E}">
        <p14:creationId xmlns:p14="http://schemas.microsoft.com/office/powerpoint/2010/main" val="3481366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400" dirty="0" smtClean="0"/>
              <a:t>Institutions are providing a range of options</a:t>
            </a:r>
            <a:endParaRPr lang="en-GB" sz="3400" dirty="0"/>
          </a:p>
        </p:txBody>
      </p:sp>
      <p:sp>
        <p:nvSpPr>
          <p:cNvPr id="3" name="Content Placeholder 2"/>
          <p:cNvSpPr>
            <a:spLocks noGrp="1"/>
          </p:cNvSpPr>
          <p:nvPr>
            <p:ph idx="1"/>
          </p:nvPr>
        </p:nvSpPr>
        <p:spPr>
          <a:xfrm>
            <a:off x="467544" y="1628800"/>
            <a:ext cx="8229600" cy="4997165"/>
          </a:xfrm>
        </p:spPr>
        <p:txBody>
          <a:bodyPr/>
          <a:lstStyle/>
          <a:p>
            <a:r>
              <a:rPr lang="en-GB" dirty="0" smtClean="0"/>
              <a:t>Secure managed storage/disposal</a:t>
            </a:r>
          </a:p>
          <a:p>
            <a:endParaRPr lang="en-GB" dirty="0"/>
          </a:p>
          <a:p>
            <a:r>
              <a:rPr lang="en-GB" dirty="0" smtClean="0"/>
              <a:t>Institutional data </a:t>
            </a:r>
            <a:r>
              <a:rPr lang="en-GB" dirty="0"/>
              <a:t>c</a:t>
            </a:r>
            <a:r>
              <a:rPr lang="en-GB" dirty="0" smtClean="0"/>
              <a:t>atalogue</a:t>
            </a:r>
          </a:p>
          <a:p>
            <a:endParaRPr lang="en-GB" dirty="0"/>
          </a:p>
          <a:p>
            <a:r>
              <a:rPr lang="en-GB" dirty="0" smtClean="0"/>
              <a:t>Institutional data repository</a:t>
            </a:r>
          </a:p>
          <a:p>
            <a:endParaRPr lang="en-GB" dirty="0"/>
          </a:p>
          <a:p>
            <a:r>
              <a:rPr lang="en-GB" dirty="0" smtClean="0"/>
              <a:t>Help to find an external repository</a:t>
            </a:r>
            <a:endParaRPr lang="en-GB" dirty="0"/>
          </a:p>
        </p:txBody>
      </p:sp>
      <p:sp>
        <p:nvSpPr>
          <p:cNvPr id="4" name="Can 3"/>
          <p:cNvSpPr/>
          <p:nvPr/>
        </p:nvSpPr>
        <p:spPr>
          <a:xfrm>
            <a:off x="7192398" y="1679476"/>
            <a:ext cx="762000" cy="533400"/>
          </a:xfrm>
          <a:prstGeom prst="can">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7230498" y="2865119"/>
            <a:ext cx="685800" cy="533400"/>
            <a:chOff x="6591300" y="3073400"/>
            <a:chExt cx="685800" cy="533400"/>
          </a:xfrm>
        </p:grpSpPr>
        <p:sp>
          <p:nvSpPr>
            <p:cNvPr id="6" name="Rounded Rectangle 5"/>
            <p:cNvSpPr/>
            <p:nvPr/>
          </p:nvSpPr>
          <p:spPr>
            <a:xfrm>
              <a:off x="6591300" y="3073400"/>
              <a:ext cx="685800" cy="533400"/>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6705601" y="3200400"/>
              <a:ext cx="76199" cy="350519"/>
              <a:chOff x="6705601" y="3200400"/>
              <a:chExt cx="76199" cy="350519"/>
            </a:xfrm>
          </p:grpSpPr>
          <p:sp>
            <p:nvSpPr>
              <p:cNvPr id="12" name="Oval 11"/>
              <p:cNvSpPr/>
              <p:nvPr/>
            </p:nvSpPr>
            <p:spPr>
              <a:xfrm flipH="1">
                <a:off x="6705601" y="3200400"/>
                <a:ext cx="7619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flipH="1">
                <a:off x="6705601" y="3352800"/>
                <a:ext cx="7619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flipH="1">
                <a:off x="6705601" y="3505200"/>
                <a:ext cx="7619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58000" y="3200400"/>
              <a:ext cx="228600" cy="306388"/>
              <a:chOff x="6858000" y="3200400"/>
              <a:chExt cx="228600" cy="306388"/>
            </a:xfrm>
          </p:grpSpPr>
          <p:cxnSp>
            <p:nvCxnSpPr>
              <p:cNvPr id="9" name="Straight Connector 8"/>
              <p:cNvCxnSpPr/>
              <p:nvPr/>
            </p:nvCxnSpPr>
            <p:spPr>
              <a:xfrm>
                <a:off x="6858000" y="3200400"/>
                <a:ext cx="228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858000" y="3352800"/>
                <a:ext cx="228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58000" y="3505200"/>
                <a:ext cx="228600" cy="1588"/>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15" name="Octagon 14"/>
          <p:cNvSpPr/>
          <p:nvPr/>
        </p:nvSpPr>
        <p:spPr>
          <a:xfrm>
            <a:off x="7230498" y="4007853"/>
            <a:ext cx="685800" cy="609600"/>
          </a:xfrm>
          <a:prstGeom prst="octagon">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Hexagon 15"/>
          <p:cNvSpPr/>
          <p:nvPr/>
        </p:nvSpPr>
        <p:spPr>
          <a:xfrm>
            <a:off x="7039998" y="5029200"/>
            <a:ext cx="1066800" cy="762000"/>
          </a:xfrm>
          <a:prstGeom prst="hexagon">
            <a:avLst/>
          </a:prstGeom>
          <a:solidFill>
            <a:srgbClr val="CCCC33"/>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a:t>Go</a:t>
            </a:r>
          </a:p>
        </p:txBody>
      </p:sp>
    </p:spTree>
    <p:extLst>
      <p:ext uri="{BB962C8B-B14F-4D97-AF65-F5344CB8AC3E}">
        <p14:creationId xmlns:p14="http://schemas.microsoft.com/office/powerpoint/2010/main" val="336921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keep it all?</a:t>
            </a:r>
            <a:endParaRPr lang="en-US" dirty="0"/>
          </a:p>
        </p:txBody>
      </p:sp>
      <p:sp>
        <p:nvSpPr>
          <p:cNvPr id="6" name="TextBox 5"/>
          <p:cNvSpPr txBox="1"/>
          <p:nvPr/>
        </p:nvSpPr>
        <p:spPr>
          <a:xfrm>
            <a:off x="755576" y="1700808"/>
            <a:ext cx="7992888" cy="523220"/>
          </a:xfrm>
          <a:prstGeom prst="rect">
            <a:avLst/>
          </a:prstGeom>
          <a:noFill/>
        </p:spPr>
        <p:txBody>
          <a:bodyPr wrap="square" rtlCol="0">
            <a:spAutoFit/>
          </a:bodyPr>
          <a:lstStyle/>
          <a:p>
            <a:r>
              <a:rPr lang="en-US" sz="2800" b="1" dirty="0" smtClean="0"/>
              <a:t>Globally, data volumes are doubling every two years</a:t>
            </a:r>
            <a:endParaRPr lang="en-US" sz="2800" b="1" dirty="0"/>
          </a:p>
        </p:txBody>
      </p:sp>
      <p:sp>
        <p:nvSpPr>
          <p:cNvPr id="8" name="TextBox 7"/>
          <p:cNvSpPr txBox="1"/>
          <p:nvPr/>
        </p:nvSpPr>
        <p:spPr>
          <a:xfrm>
            <a:off x="914400" y="5661248"/>
            <a:ext cx="7772400" cy="923330"/>
          </a:xfrm>
          <a:prstGeom prst="rect">
            <a:avLst/>
          </a:prstGeom>
          <a:noFill/>
        </p:spPr>
        <p:txBody>
          <a:bodyPr wrap="square" rtlCol="0">
            <a:spAutoFit/>
          </a:bodyPr>
          <a:lstStyle/>
          <a:p>
            <a:endParaRPr lang="en-US" dirty="0" smtClean="0"/>
          </a:p>
          <a:p>
            <a:r>
              <a:rPr lang="en-US" dirty="0" smtClean="0"/>
              <a:t> </a:t>
            </a:r>
          </a:p>
          <a:p>
            <a:r>
              <a:rPr lang="en-US" dirty="0" smtClean="0"/>
              <a:t> </a:t>
            </a:r>
            <a:r>
              <a:rPr lang="en-US" sz="1400" i="1" dirty="0" smtClean="0"/>
              <a:t>John </a:t>
            </a:r>
            <a:r>
              <a:rPr lang="en-US" sz="1400" i="1" dirty="0" err="1" smtClean="0"/>
              <a:t>Gantz</a:t>
            </a:r>
            <a:r>
              <a:rPr lang="en-US" sz="1400" i="1" dirty="0" smtClean="0"/>
              <a:t> and David </a:t>
            </a:r>
            <a:r>
              <a:rPr lang="en-US" sz="1400" i="1" dirty="0" err="1" smtClean="0"/>
              <a:t>Reinsel</a:t>
            </a:r>
            <a:r>
              <a:rPr lang="en-US" sz="1400" i="1" dirty="0" smtClean="0"/>
              <a:t> 2011 </a:t>
            </a:r>
            <a:r>
              <a:rPr lang="en-US" sz="1400" b="1" i="1" dirty="0" smtClean="0"/>
              <a:t>Extracting Value from Chaos </a:t>
            </a:r>
            <a:r>
              <a:rPr lang="en-US" sz="1400" i="1" dirty="0" smtClean="0"/>
              <a:t> </a:t>
            </a:r>
            <a:r>
              <a:rPr lang="en-US" sz="1400" i="1" dirty="0" err="1" smtClean="0"/>
              <a:t>www.emc.com/digital_universe</a:t>
            </a:r>
            <a:r>
              <a:rPr lang="en-US" sz="1400" i="1" dirty="0" smtClean="0"/>
              <a:t>. </a:t>
            </a:r>
            <a:r>
              <a:rPr lang="en-US" sz="1400" b="1" dirty="0" smtClean="0"/>
              <a:t> </a:t>
            </a:r>
            <a:endParaRPr lang="en-US" sz="1400" dirty="0"/>
          </a:p>
        </p:txBody>
      </p:sp>
      <p:pic>
        <p:nvPicPr>
          <p:cNvPr id="9" name="Picture 8" descr="idc storage growth.tiff"/>
          <p:cNvPicPr>
            <a:picLocks noChangeAspect="1"/>
          </p:cNvPicPr>
          <p:nvPr/>
        </p:nvPicPr>
        <p:blipFill>
          <a:blip r:embed="rId2"/>
          <a:stretch>
            <a:fillRect/>
          </a:stretch>
        </p:blipFill>
        <p:spPr>
          <a:xfrm>
            <a:off x="1371600" y="2389113"/>
            <a:ext cx="6539484" cy="3733800"/>
          </a:xfrm>
          <a:prstGeom prst="rect">
            <a:avLst/>
          </a:prstGeom>
        </p:spPr>
      </p:pic>
    </p:spTree>
    <p:extLst>
      <p:ext uri="{BB962C8B-B14F-4D97-AF65-F5344CB8AC3E}">
        <p14:creationId xmlns:p14="http://schemas.microsoft.com/office/powerpoint/2010/main" val="1534370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can’t be shared?</a:t>
            </a:r>
            <a:endParaRPr lang="en-GB" dirty="0"/>
          </a:p>
        </p:txBody>
      </p:sp>
      <p:sp>
        <p:nvSpPr>
          <p:cNvPr id="3" name="Content Placeholder 2"/>
          <p:cNvSpPr>
            <a:spLocks noGrp="1"/>
          </p:cNvSpPr>
          <p:nvPr>
            <p:ph idx="1"/>
          </p:nvPr>
        </p:nvSpPr>
        <p:spPr>
          <a:xfrm>
            <a:off x="467544" y="1828188"/>
            <a:ext cx="8229600" cy="4997165"/>
          </a:xfrm>
        </p:spPr>
        <p:txBody>
          <a:bodyPr/>
          <a:lstStyle/>
          <a:p>
            <a:r>
              <a:rPr lang="en-GB" dirty="0" smtClean="0"/>
              <a:t>Sensitive personal data</a:t>
            </a:r>
          </a:p>
          <a:p>
            <a:r>
              <a:rPr lang="en-GB" dirty="0" smtClean="0"/>
              <a:t>Data with IP or Copyright restrictions</a:t>
            </a:r>
          </a:p>
          <a:p>
            <a:r>
              <a:rPr lang="en-GB" dirty="0" smtClean="0"/>
              <a:t>Data that is too large to deliver over the network</a:t>
            </a:r>
          </a:p>
          <a:p>
            <a:r>
              <a:rPr lang="en-GB" dirty="0" smtClean="0"/>
              <a:t>Physical data</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645024"/>
            <a:ext cx="3408363" cy="279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123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1700808"/>
            <a:ext cx="5652120" cy="4238702"/>
          </a:xfrm>
          <a:prstGeom prst="rect">
            <a:avLst/>
          </a:prstGeom>
        </p:spPr>
      </p:pic>
      <p:sp>
        <p:nvSpPr>
          <p:cNvPr id="2" name="Title 1"/>
          <p:cNvSpPr>
            <a:spLocks noGrp="1"/>
          </p:cNvSpPr>
          <p:nvPr>
            <p:ph type="title"/>
          </p:nvPr>
        </p:nvSpPr>
        <p:spPr/>
        <p:txBody>
          <a:bodyPr/>
          <a:lstStyle/>
          <a:p>
            <a:r>
              <a:rPr lang="en-GB" dirty="0" smtClean="0"/>
              <a:t>But…</a:t>
            </a:r>
            <a:endParaRPr lang="en-GB" dirty="0"/>
          </a:p>
        </p:txBody>
      </p:sp>
      <p:sp>
        <p:nvSpPr>
          <p:cNvPr id="3" name="Content Placeholder 2"/>
          <p:cNvSpPr>
            <a:spLocks noGrp="1"/>
          </p:cNvSpPr>
          <p:nvPr>
            <p:ph idx="1"/>
          </p:nvPr>
        </p:nvSpPr>
        <p:spPr>
          <a:xfrm>
            <a:off x="467544" y="1340768"/>
            <a:ext cx="3888432" cy="4997165"/>
          </a:xfrm>
        </p:spPr>
        <p:txBody>
          <a:bodyPr/>
          <a:lstStyle/>
          <a:p>
            <a:r>
              <a:rPr lang="en-GB" dirty="0" smtClean="0"/>
              <a:t>It must be preserved</a:t>
            </a:r>
          </a:p>
          <a:p>
            <a:endParaRPr lang="en-GB" dirty="0" smtClean="0"/>
          </a:p>
          <a:p>
            <a:r>
              <a:rPr lang="en-GB" dirty="0" smtClean="0"/>
              <a:t>It must be visible</a:t>
            </a:r>
          </a:p>
          <a:p>
            <a:endParaRPr lang="en-GB" dirty="0" smtClean="0"/>
          </a:p>
          <a:p>
            <a:r>
              <a:rPr lang="en-GB" dirty="0" smtClean="0"/>
              <a:t>It may be accessible under certain conditions</a:t>
            </a:r>
          </a:p>
          <a:p>
            <a:pPr marL="0" indent="0">
              <a:buNone/>
            </a:pPr>
            <a:endParaRPr lang="en-GB" dirty="0"/>
          </a:p>
        </p:txBody>
      </p:sp>
    </p:spTree>
    <p:extLst>
      <p:ext uri="{BB962C8B-B14F-4D97-AF65-F5344CB8AC3E}">
        <p14:creationId xmlns:p14="http://schemas.microsoft.com/office/powerpoint/2010/main" val="618157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 for closed data</a:t>
            </a:r>
            <a:endParaRPr lang="en-GB" dirty="0"/>
          </a:p>
        </p:txBody>
      </p:sp>
      <p:sp>
        <p:nvSpPr>
          <p:cNvPr id="3" name="Content Placeholder 2"/>
          <p:cNvSpPr>
            <a:spLocks noGrp="1"/>
          </p:cNvSpPr>
          <p:nvPr>
            <p:ph idx="1"/>
          </p:nvPr>
        </p:nvSpPr>
        <p:spPr/>
        <p:txBody>
          <a:bodyPr/>
          <a:lstStyle/>
          <a:p>
            <a:r>
              <a:rPr lang="en-GB" dirty="0" smtClean="0"/>
              <a:t>Institutional data archive/vault</a:t>
            </a:r>
          </a:p>
          <a:p>
            <a:r>
              <a:rPr lang="en-GB" dirty="0" smtClean="0"/>
              <a:t>Safe havens – </a:t>
            </a:r>
            <a:r>
              <a:rPr lang="en-GB" dirty="0" smtClean="0">
                <a:solidFill>
                  <a:srgbClr val="FF0000"/>
                </a:solidFill>
              </a:rPr>
              <a:t>(e.g. secure patient data)</a:t>
            </a:r>
          </a:p>
          <a:p>
            <a:r>
              <a:rPr lang="en-GB" dirty="0" smtClean="0"/>
              <a:t>3</a:t>
            </a:r>
            <a:r>
              <a:rPr lang="en-GB" baseline="30000" dirty="0" smtClean="0"/>
              <a:t>rd</a:t>
            </a:r>
            <a:r>
              <a:rPr lang="en-GB" dirty="0" smtClean="0"/>
              <a:t> party </a:t>
            </a:r>
            <a:r>
              <a:rPr lang="en-GB" dirty="0"/>
              <a:t>d</a:t>
            </a:r>
            <a:r>
              <a:rPr lang="en-GB" dirty="0" smtClean="0"/>
              <a:t>ata archiving</a:t>
            </a:r>
          </a:p>
          <a:p>
            <a:r>
              <a:rPr lang="en-GB" dirty="0" smtClean="0"/>
              <a:t>Cloud storage</a:t>
            </a:r>
          </a:p>
          <a:p>
            <a:r>
              <a:rPr lang="en-GB" dirty="0" smtClean="0"/>
              <a:t>Institutional servers – the ‘do nothing’ option</a:t>
            </a:r>
            <a:endParaRPr lang="en-GB" dirty="0"/>
          </a:p>
        </p:txBody>
      </p:sp>
      <p:sp>
        <p:nvSpPr>
          <p:cNvPr id="4" name="TextBox 3"/>
          <p:cNvSpPr txBox="1"/>
          <p:nvPr/>
        </p:nvSpPr>
        <p:spPr>
          <a:xfrm>
            <a:off x="467544" y="4365104"/>
            <a:ext cx="7992888" cy="461665"/>
          </a:xfrm>
          <a:prstGeom prst="rect">
            <a:avLst/>
          </a:prstGeom>
          <a:noFill/>
        </p:spPr>
        <p:txBody>
          <a:bodyPr wrap="square" rtlCol="0">
            <a:spAutoFit/>
          </a:bodyPr>
          <a:lstStyle/>
          <a:p>
            <a:r>
              <a:rPr lang="en-GB" sz="2400" dirty="0" smtClean="0">
                <a:solidFill>
                  <a:schemeClr val="accent1"/>
                </a:solidFill>
              </a:rPr>
              <a:t>Apart from exceptional cases it should have a digital presence</a:t>
            </a:r>
            <a:endParaRPr lang="en-GB" sz="2400" dirty="0">
              <a:solidFill>
                <a:schemeClr val="accent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0000"/>
            <a:ext cx="9144000" cy="1898000"/>
          </a:xfrm>
          <a:prstGeom prst="rect">
            <a:avLst/>
          </a:prstGeom>
        </p:spPr>
      </p:pic>
    </p:spTree>
    <p:extLst>
      <p:ext uri="{BB962C8B-B14F-4D97-AF65-F5344CB8AC3E}">
        <p14:creationId xmlns:p14="http://schemas.microsoft.com/office/powerpoint/2010/main" val="210085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 for open data</a:t>
            </a:r>
            <a:endParaRPr lang="en-GB" dirty="0"/>
          </a:p>
        </p:txBody>
      </p:sp>
      <p:sp>
        <p:nvSpPr>
          <p:cNvPr id="3" name="Content Placeholder 2"/>
          <p:cNvSpPr>
            <a:spLocks noGrp="1"/>
          </p:cNvSpPr>
          <p:nvPr>
            <p:ph idx="1"/>
          </p:nvPr>
        </p:nvSpPr>
        <p:spPr>
          <a:xfrm>
            <a:off x="450273" y="1628800"/>
            <a:ext cx="8229600" cy="4997165"/>
          </a:xfrm>
        </p:spPr>
        <p:txBody>
          <a:bodyPr/>
          <a:lstStyle/>
          <a:p>
            <a:r>
              <a:rPr lang="en-GB" dirty="0" smtClean="0"/>
              <a:t>Domain repository</a:t>
            </a:r>
          </a:p>
          <a:p>
            <a:r>
              <a:rPr lang="en-GB" dirty="0" smtClean="0"/>
              <a:t>General repository – Figshare, </a:t>
            </a:r>
            <a:r>
              <a:rPr lang="en-GB" dirty="0" err="1" smtClean="0"/>
              <a:t>Zenodo</a:t>
            </a:r>
            <a:r>
              <a:rPr lang="en-GB" dirty="0" smtClean="0"/>
              <a:t>, Dryad</a:t>
            </a:r>
          </a:p>
          <a:p>
            <a:r>
              <a:rPr lang="en-GB" dirty="0" smtClean="0"/>
              <a:t>Institutional repository</a:t>
            </a:r>
          </a:p>
          <a:p>
            <a:r>
              <a:rPr lang="en-GB" dirty="0" smtClean="0"/>
              <a:t>Journal supplementary material</a:t>
            </a:r>
          </a:p>
          <a:p>
            <a:r>
              <a:rPr lang="en-GB" dirty="0" smtClean="0"/>
              <a:t>Departmental web page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5" y="4581128"/>
            <a:ext cx="396276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424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3501008"/>
            <a:ext cx="3060948" cy="3060948"/>
          </a:xfrm>
          <a:prstGeom prst="rect">
            <a:avLst/>
          </a:prstGeom>
        </p:spPr>
      </p:pic>
      <p:sp>
        <p:nvSpPr>
          <p:cNvPr id="2" name="Title 1"/>
          <p:cNvSpPr>
            <a:spLocks noGrp="1"/>
          </p:cNvSpPr>
          <p:nvPr>
            <p:ph type="title"/>
          </p:nvPr>
        </p:nvSpPr>
        <p:spPr/>
        <p:txBody>
          <a:bodyPr>
            <a:normAutofit/>
          </a:bodyPr>
          <a:lstStyle/>
          <a:p>
            <a:r>
              <a:rPr lang="en-GB" dirty="0" smtClean="0"/>
              <a:t>Depositing in multiple locations</a:t>
            </a:r>
            <a:endParaRPr lang="en-GB" dirty="0"/>
          </a:p>
        </p:txBody>
      </p:sp>
      <p:sp>
        <p:nvSpPr>
          <p:cNvPr id="3" name="Content Placeholder 2"/>
          <p:cNvSpPr>
            <a:spLocks noGrp="1"/>
          </p:cNvSpPr>
          <p:nvPr>
            <p:ph sz="quarter" idx="1"/>
          </p:nvPr>
        </p:nvSpPr>
        <p:spPr/>
        <p:txBody>
          <a:bodyPr/>
          <a:lstStyle/>
          <a:p>
            <a:r>
              <a:rPr lang="en-GB" dirty="0" smtClean="0"/>
              <a:t>A single location may not provide all that is needed</a:t>
            </a:r>
          </a:p>
          <a:p>
            <a:endParaRPr lang="en-GB" dirty="0" smtClean="0"/>
          </a:p>
          <a:p>
            <a:r>
              <a:rPr lang="en-GB" dirty="0" smtClean="0"/>
              <a:t>Niche disciplinary repositories may not offer guaranteed longevity</a:t>
            </a:r>
          </a:p>
          <a:p>
            <a:endParaRPr lang="en-GB" dirty="0" smtClean="0"/>
          </a:p>
          <a:p>
            <a:r>
              <a:rPr lang="en-GB" dirty="0" smtClean="0"/>
              <a:t>IR may hold prestige datasets</a:t>
            </a:r>
          </a:p>
          <a:p>
            <a:pPr lvl="1"/>
            <a:r>
              <a:rPr lang="en-GB" dirty="0" smtClean="0"/>
              <a:t>Is it the repository of last resort?</a:t>
            </a:r>
            <a:endParaRPr lang="en-GB" dirty="0"/>
          </a:p>
          <a:p>
            <a:endParaRPr lang="en-GB" dirty="0" smtClean="0"/>
          </a:p>
        </p:txBody>
      </p:sp>
    </p:spTree>
    <p:extLst>
      <p:ext uri="{BB962C8B-B14F-4D97-AF65-F5344CB8AC3E}">
        <p14:creationId xmlns:p14="http://schemas.microsoft.com/office/powerpoint/2010/main" val="3289843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Repository selection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56792"/>
            <a:ext cx="8867241" cy="4300612"/>
          </a:xfrm>
        </p:spPr>
      </p:pic>
    </p:spTree>
    <p:extLst>
      <p:ext uri="{BB962C8B-B14F-4D97-AF65-F5344CB8AC3E}">
        <p14:creationId xmlns:p14="http://schemas.microsoft.com/office/powerpoint/2010/main" val="3523330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0"/>
            <a:ext cx="7249616" cy="5001344"/>
          </a:xfrm>
        </p:spPr>
        <p:txBody>
          <a:bodyPr>
            <a:normAutofit/>
          </a:bodyPr>
          <a:lstStyle/>
          <a:p>
            <a:pPr>
              <a:buSzPct val="60000"/>
              <a:buFont typeface="Wingdings" charset="2"/>
              <a:buChar char="Ø"/>
            </a:pPr>
            <a:r>
              <a:rPr lang="en-US" sz="2800" dirty="0"/>
              <a:t>General directories</a:t>
            </a:r>
          </a:p>
          <a:p>
            <a:pPr lvl="1">
              <a:spcAft>
                <a:spcPts val="2400"/>
              </a:spcAft>
              <a:buSzPct val="60000"/>
              <a:buNone/>
            </a:pPr>
            <a:r>
              <a:rPr lang="en-US" sz="1946" dirty="0" smtClean="0"/>
              <a:t>Re3data.org</a:t>
            </a:r>
            <a:endParaRPr lang="en-US" sz="1946" dirty="0"/>
          </a:p>
          <a:p>
            <a:pPr>
              <a:buSzPct val="60000"/>
              <a:buFont typeface="Wingdings" charset="2"/>
              <a:buChar char="Ø"/>
            </a:pPr>
            <a:r>
              <a:rPr lang="en-US" sz="2800" dirty="0"/>
              <a:t>Domain specific directories</a:t>
            </a:r>
          </a:p>
          <a:p>
            <a:pPr lvl="1">
              <a:spcAft>
                <a:spcPts val="2400"/>
              </a:spcAft>
              <a:buSzPct val="60000"/>
              <a:buNone/>
            </a:pPr>
            <a:r>
              <a:rPr lang="en-US" sz="1946" dirty="0"/>
              <a:t>e.g. life sciences – </a:t>
            </a:r>
            <a:r>
              <a:rPr lang="en-US" sz="1946" dirty="0">
                <a:hlinkClick r:id="rId3"/>
              </a:rPr>
              <a:t>Biosharing.org</a:t>
            </a:r>
            <a:endParaRPr lang="en-US" sz="1946" dirty="0"/>
          </a:p>
          <a:p>
            <a:pPr>
              <a:buSzPct val="60000"/>
              <a:buFont typeface="Wingdings" charset="2"/>
              <a:buChar char="Ø"/>
            </a:pPr>
            <a:r>
              <a:rPr lang="en-US" sz="2811" dirty="0"/>
              <a:t>Data journal recommendations</a:t>
            </a:r>
          </a:p>
          <a:p>
            <a:pPr lvl="1">
              <a:spcAft>
                <a:spcPts val="2400"/>
              </a:spcAft>
              <a:buSzPct val="60000"/>
              <a:buNone/>
            </a:pPr>
            <a:r>
              <a:rPr lang="en-US" sz="1946" dirty="0"/>
              <a:t>Edinburgh research data blog: </a:t>
            </a:r>
            <a:r>
              <a:rPr lang="en-US" sz="1946" dirty="0">
                <a:hlinkClick r:id="rId4"/>
              </a:rPr>
              <a:t>Sources of dataset peer review</a:t>
            </a:r>
            <a:endParaRPr lang="en-US" sz="1946" dirty="0"/>
          </a:p>
          <a:p>
            <a:pPr>
              <a:buSzPct val="60000"/>
              <a:buFont typeface="Wingdings" charset="2"/>
              <a:buChar char="Ø"/>
            </a:pPr>
            <a:r>
              <a:rPr lang="en-US" sz="2800" dirty="0"/>
              <a:t>Funding body recommendations</a:t>
            </a:r>
          </a:p>
          <a:p>
            <a:pPr lvl="1">
              <a:spcAft>
                <a:spcPts val="2400"/>
              </a:spcAft>
              <a:buSzPct val="60000"/>
              <a:buNone/>
            </a:pPr>
            <a:r>
              <a:rPr lang="en-US" sz="1935" dirty="0"/>
              <a:t>E.g. Wellcome Trust </a:t>
            </a:r>
            <a:r>
              <a:rPr lang="en-US" sz="1935" dirty="0">
                <a:hlinkClick r:id="rId5"/>
              </a:rPr>
              <a:t>Data repositories and database sources</a:t>
            </a:r>
            <a:endParaRPr lang="en-US" sz="1935" dirty="0"/>
          </a:p>
          <a:p>
            <a:pPr>
              <a:spcAft>
                <a:spcPts val="2400"/>
              </a:spcAft>
              <a:buSzPct val="60000"/>
              <a:buFont typeface="Wingdings" charset="2"/>
              <a:buChar char="Ø"/>
            </a:pPr>
            <a:endParaRPr lang="en-US" dirty="0"/>
          </a:p>
          <a:p>
            <a:pPr>
              <a:spcAft>
                <a:spcPts val="1200"/>
              </a:spcAft>
              <a:buSzPct val="60000"/>
              <a:buFont typeface="Wingdings" charset="2"/>
              <a:buChar char="Ø"/>
            </a:pPr>
            <a:endParaRPr lang="en-US" dirty="0"/>
          </a:p>
        </p:txBody>
      </p:sp>
      <p:sp>
        <p:nvSpPr>
          <p:cNvPr id="2" name="Title 1"/>
          <p:cNvSpPr>
            <a:spLocks noGrp="1"/>
          </p:cNvSpPr>
          <p:nvPr>
            <p:ph type="title"/>
          </p:nvPr>
        </p:nvSpPr>
        <p:spPr/>
        <p:txBody>
          <a:bodyPr>
            <a:normAutofit/>
          </a:bodyPr>
          <a:lstStyle/>
          <a:p>
            <a:r>
              <a:rPr lang="en-US"/>
              <a:t>Finding external repositories</a:t>
            </a:r>
          </a:p>
        </p:txBody>
      </p:sp>
      <p:sp>
        <p:nvSpPr>
          <p:cNvPr id="6" name="Hexagon 5"/>
          <p:cNvSpPr/>
          <p:nvPr/>
        </p:nvSpPr>
        <p:spPr>
          <a:xfrm>
            <a:off x="439979" y="116632"/>
            <a:ext cx="1066800" cy="762000"/>
          </a:xfrm>
          <a:prstGeom prst="hexagon">
            <a:avLst/>
          </a:prstGeom>
          <a:solidFill>
            <a:srgbClr val="CCCC33"/>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t>Go</a:t>
            </a:r>
          </a:p>
        </p:txBody>
      </p:sp>
    </p:spTree>
    <p:extLst>
      <p:ext uri="{BB962C8B-B14F-4D97-AF65-F5344CB8AC3E}">
        <p14:creationId xmlns:p14="http://schemas.microsoft.com/office/powerpoint/2010/main" val="3185276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3971301"/>
            <a:ext cx="3481130" cy="2900941"/>
          </a:xfrm>
          <a:prstGeom prst="rect">
            <a:avLst/>
          </a:prstGeom>
        </p:spPr>
      </p:pic>
      <p:sp>
        <p:nvSpPr>
          <p:cNvPr id="2" name="Title 1"/>
          <p:cNvSpPr>
            <a:spLocks noGrp="1"/>
          </p:cNvSpPr>
          <p:nvPr>
            <p:ph type="title"/>
          </p:nvPr>
        </p:nvSpPr>
        <p:spPr/>
        <p:txBody>
          <a:bodyPr/>
          <a:lstStyle/>
          <a:p>
            <a:r>
              <a:rPr lang="en-GB" dirty="0" smtClean="0"/>
              <a:t>A conversation with the researcher</a:t>
            </a:r>
            <a:endParaRPr lang="en-GB" dirty="0"/>
          </a:p>
        </p:txBody>
      </p:sp>
      <p:sp>
        <p:nvSpPr>
          <p:cNvPr id="3" name="Content Placeholder 2"/>
          <p:cNvSpPr>
            <a:spLocks noGrp="1"/>
          </p:cNvSpPr>
          <p:nvPr>
            <p:ph sz="quarter" idx="1"/>
          </p:nvPr>
        </p:nvSpPr>
        <p:spPr>
          <a:xfrm>
            <a:off x="539552" y="1461331"/>
            <a:ext cx="8153400" cy="3960440"/>
          </a:xfrm>
        </p:spPr>
        <p:txBody>
          <a:bodyPr>
            <a:normAutofit/>
          </a:bodyPr>
          <a:lstStyle/>
          <a:p>
            <a:r>
              <a:rPr lang="en-GB" dirty="0" smtClean="0"/>
              <a:t>There may be an accepted repository used by peers or required by funders</a:t>
            </a:r>
          </a:p>
          <a:p>
            <a:r>
              <a:rPr lang="en-GB" dirty="0" smtClean="0"/>
              <a:t>Multidisciplinary studies may not have an obvious home</a:t>
            </a:r>
          </a:p>
          <a:p>
            <a:r>
              <a:rPr lang="en-GB" dirty="0" smtClean="0"/>
              <a:t>Data types and volumes will impact on decision</a:t>
            </a:r>
          </a:p>
          <a:p>
            <a:endParaRPr lang="en-GB" dirty="0"/>
          </a:p>
        </p:txBody>
      </p:sp>
    </p:spTree>
    <p:extLst>
      <p:ext uri="{BB962C8B-B14F-4D97-AF65-F5344CB8AC3E}">
        <p14:creationId xmlns:p14="http://schemas.microsoft.com/office/powerpoint/2010/main" val="572014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Journal’s guidance</a:t>
            </a:r>
            <a:endParaRPr lang="en-GB"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03648" y="1783262"/>
            <a:ext cx="6304762" cy="4304762"/>
          </a:xfrm>
        </p:spPr>
      </p:pic>
      <p:sp>
        <p:nvSpPr>
          <p:cNvPr id="5" name="TextBox 4"/>
          <p:cNvSpPr txBox="1"/>
          <p:nvPr/>
        </p:nvSpPr>
        <p:spPr>
          <a:xfrm>
            <a:off x="467544" y="1357510"/>
            <a:ext cx="5688632" cy="461665"/>
          </a:xfrm>
          <a:prstGeom prst="rect">
            <a:avLst/>
          </a:prstGeom>
          <a:noFill/>
        </p:spPr>
        <p:txBody>
          <a:bodyPr wrap="square" rtlCol="0">
            <a:spAutoFit/>
          </a:bodyPr>
          <a:lstStyle/>
          <a:p>
            <a:r>
              <a:rPr lang="en-GB" sz="2400" dirty="0" smtClean="0"/>
              <a:t>Journal of Open Psychology Data</a:t>
            </a:r>
            <a:endParaRPr lang="en-GB" sz="2400" dirty="0"/>
          </a:p>
        </p:txBody>
      </p:sp>
    </p:spTree>
    <p:extLst>
      <p:ext uri="{BB962C8B-B14F-4D97-AF65-F5344CB8AC3E}">
        <p14:creationId xmlns:p14="http://schemas.microsoft.com/office/powerpoint/2010/main" val="1242194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 a repository</a:t>
            </a:r>
            <a:endParaRPr lang="en-GB" dirty="0"/>
          </a:p>
        </p:txBody>
      </p:sp>
      <p:sp>
        <p:nvSpPr>
          <p:cNvPr id="3" name="Content Placeholder 2"/>
          <p:cNvSpPr>
            <a:spLocks noGrp="1"/>
          </p:cNvSpPr>
          <p:nvPr>
            <p:ph sz="quarter" idx="1"/>
          </p:nvPr>
        </p:nvSpPr>
        <p:spPr>
          <a:xfrm>
            <a:off x="3851920" y="2362200"/>
            <a:ext cx="5058144" cy="4495800"/>
          </a:xfrm>
        </p:spPr>
        <p:txBody>
          <a:bodyPr>
            <a:normAutofit/>
          </a:bodyPr>
          <a:lstStyle/>
          <a:p>
            <a:r>
              <a:rPr lang="en-GB" dirty="0" smtClean="0"/>
              <a:t>Lists over 1300 data repositories</a:t>
            </a:r>
          </a:p>
          <a:p>
            <a:r>
              <a:rPr lang="en-GB" dirty="0" smtClean="0"/>
              <a:t>Icons for ease of assessment</a:t>
            </a:r>
          </a:p>
          <a:p>
            <a:r>
              <a:rPr lang="en-GB" dirty="0" smtClean="0"/>
              <a:t>Supported by DataCite</a:t>
            </a:r>
          </a:p>
          <a:p>
            <a:endParaRPr lang="en-GB"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492896"/>
            <a:ext cx="3384376" cy="2247573"/>
          </a:xfrm>
          <a:prstGeom prst="rect">
            <a:avLst/>
          </a:prstGeom>
        </p:spPr>
      </p:pic>
    </p:spTree>
    <p:extLst>
      <p:ext uri="{BB962C8B-B14F-4D97-AF65-F5344CB8AC3E}">
        <p14:creationId xmlns:p14="http://schemas.microsoft.com/office/powerpoint/2010/main" val="396128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volumes escalate</a:t>
            </a:r>
            <a:endParaRPr lang="en-US" dirty="0"/>
          </a:p>
        </p:txBody>
      </p:sp>
      <p:sp>
        <p:nvSpPr>
          <p:cNvPr id="6" name="TextBox 5"/>
          <p:cNvSpPr txBox="1"/>
          <p:nvPr/>
        </p:nvSpPr>
        <p:spPr>
          <a:xfrm>
            <a:off x="1219200" y="1268343"/>
            <a:ext cx="6553200" cy="707886"/>
          </a:xfrm>
          <a:prstGeom prst="rect">
            <a:avLst/>
          </a:prstGeom>
          <a:noFill/>
        </p:spPr>
        <p:txBody>
          <a:bodyPr wrap="square" rtlCol="0">
            <a:spAutoFit/>
          </a:bodyPr>
          <a:lstStyle/>
          <a:p>
            <a:r>
              <a:rPr lang="en-US" sz="2000" b="1" dirty="0" smtClean="0"/>
              <a:t>Volumes rising faster in data-intensive research domains</a:t>
            </a:r>
          </a:p>
          <a:p>
            <a:r>
              <a:rPr lang="en-US" sz="2000" b="1" dirty="0" smtClean="0"/>
              <a:t>e.g. DNA sequence data is doubling every 6-8 months</a:t>
            </a:r>
            <a:endParaRPr lang="en-US" sz="2000" b="1" dirty="0"/>
          </a:p>
        </p:txBody>
      </p:sp>
      <p:sp>
        <p:nvSpPr>
          <p:cNvPr id="8" name="TextBox 7"/>
          <p:cNvSpPr txBox="1"/>
          <p:nvPr/>
        </p:nvSpPr>
        <p:spPr>
          <a:xfrm>
            <a:off x="685800" y="6331588"/>
            <a:ext cx="7772400" cy="307777"/>
          </a:xfrm>
          <a:prstGeom prst="rect">
            <a:avLst/>
          </a:prstGeom>
          <a:noFill/>
        </p:spPr>
        <p:txBody>
          <a:bodyPr wrap="square" rtlCol="0">
            <a:spAutoFit/>
          </a:bodyPr>
          <a:lstStyle/>
          <a:p>
            <a:r>
              <a:rPr lang="en-GB" sz="1400" i="1" dirty="0"/>
              <a:t>“</a:t>
            </a:r>
            <a:r>
              <a:rPr lang="en-GB" sz="1400" i="1" dirty="0">
                <a:hlinkClick r:id="rId2" action="ppaction://hlinkfile"/>
              </a:rPr>
              <a:t>ELIXIR and Open Data</a:t>
            </a:r>
            <a:r>
              <a:rPr lang="en-GB" sz="1400" i="1" dirty="0"/>
              <a:t>” View from an ELIXIR Node” </a:t>
            </a:r>
            <a:r>
              <a:rPr lang="en-GB" sz="1400" i="1" dirty="0" err="1"/>
              <a:t>Barend</a:t>
            </a:r>
            <a:r>
              <a:rPr lang="en-GB" sz="1400" i="1" dirty="0"/>
              <a:t> Mons, ELIXIR Launch event, 18th Dec 2013</a:t>
            </a:r>
            <a:endParaRPr lang="en-US" sz="1400" i="1" dirty="0"/>
          </a:p>
        </p:txBody>
      </p:sp>
      <p:pic>
        <p:nvPicPr>
          <p:cNvPr id="7" name="Picture 6" descr="genome data.tiff"/>
          <p:cNvPicPr>
            <a:picLocks noChangeAspect="1"/>
          </p:cNvPicPr>
          <p:nvPr/>
        </p:nvPicPr>
        <p:blipFill>
          <a:blip r:embed="rId3"/>
          <a:stretch>
            <a:fillRect/>
          </a:stretch>
        </p:blipFill>
        <p:spPr>
          <a:xfrm>
            <a:off x="1659832" y="2008970"/>
            <a:ext cx="5943600" cy="4322618"/>
          </a:xfrm>
          <a:prstGeom prst="rect">
            <a:avLst/>
          </a:prstGeom>
        </p:spPr>
      </p:pic>
    </p:spTree>
    <p:extLst>
      <p:ext uri="{BB962C8B-B14F-4D97-AF65-F5344CB8AC3E}">
        <p14:creationId xmlns:p14="http://schemas.microsoft.com/office/powerpoint/2010/main" val="3695112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DCC guidelines - repositories</a:t>
            </a:r>
            <a:endParaRPr lang="en-GB" dirty="0"/>
          </a:p>
        </p:txBody>
      </p:sp>
      <p:sp>
        <p:nvSpPr>
          <p:cNvPr id="3" name="Content Placeholder 2"/>
          <p:cNvSpPr>
            <a:spLocks noGrp="1"/>
          </p:cNvSpPr>
          <p:nvPr>
            <p:ph sz="quarter" idx="1"/>
          </p:nvPr>
        </p:nvSpPr>
        <p:spPr/>
        <p:txBody>
          <a:bodyPr>
            <a:normAutofit/>
          </a:bodyPr>
          <a:lstStyle/>
          <a:p>
            <a:r>
              <a:rPr lang="en-GB" dirty="0" smtClean="0"/>
              <a:t>Is the repository reputable?</a:t>
            </a:r>
          </a:p>
          <a:p>
            <a:r>
              <a:rPr lang="en-GB" dirty="0" smtClean="0"/>
              <a:t>Will it accept the data you want to deposit?</a:t>
            </a:r>
          </a:p>
          <a:p>
            <a:r>
              <a:rPr lang="en-GB" dirty="0" smtClean="0"/>
              <a:t>Will data be safe in legal terms?</a:t>
            </a:r>
          </a:p>
          <a:p>
            <a:r>
              <a:rPr lang="en-GB" dirty="0" smtClean="0"/>
              <a:t>Will the repository sustain data value?</a:t>
            </a:r>
          </a:p>
          <a:p>
            <a:r>
              <a:rPr lang="en-GB" dirty="0" smtClean="0"/>
              <a:t>Will the repository support analysis and track data usage?</a:t>
            </a:r>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4293096"/>
            <a:ext cx="2276872" cy="2276872"/>
          </a:xfrm>
          <a:prstGeom prst="rect">
            <a:avLst/>
          </a:prstGeom>
          <a:effectLst>
            <a:softEdge rad="31750"/>
          </a:effectLst>
        </p:spPr>
      </p:pic>
    </p:spTree>
    <p:extLst>
      <p:ext uri="{BB962C8B-B14F-4D97-AF65-F5344CB8AC3E}">
        <p14:creationId xmlns:p14="http://schemas.microsoft.com/office/powerpoint/2010/main" val="697319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Any questions?</a:t>
            </a:r>
            <a:endParaRPr lang="en-GB" dirty="0"/>
          </a:p>
        </p:txBody>
      </p:sp>
      <p:sp>
        <p:nvSpPr>
          <p:cNvPr id="4" name="TextBox 3"/>
          <p:cNvSpPr txBox="1"/>
          <p:nvPr/>
        </p:nvSpPr>
        <p:spPr>
          <a:xfrm>
            <a:off x="2507753" y="2636912"/>
            <a:ext cx="3672408" cy="1569660"/>
          </a:xfrm>
          <a:prstGeom prst="rect">
            <a:avLst/>
          </a:prstGeom>
          <a:noFill/>
        </p:spPr>
        <p:txBody>
          <a:bodyPr wrap="square" rtlCol="0">
            <a:spAutoFit/>
          </a:bodyPr>
          <a:lstStyle/>
          <a:p>
            <a:pPr algn="ctr"/>
            <a:r>
              <a:rPr lang="en-GB" sz="3200" dirty="0" smtClean="0"/>
              <a:t>Jonathan Rans</a:t>
            </a:r>
          </a:p>
          <a:p>
            <a:pPr algn="ctr"/>
            <a:r>
              <a:rPr lang="en-GB" sz="3200" dirty="0" smtClean="0">
                <a:hlinkClick r:id="rId2"/>
              </a:rPr>
              <a:t>J.Rans@ed.ac.uk</a:t>
            </a:r>
            <a:endParaRPr lang="en-GB" sz="3200" dirty="0" smtClean="0"/>
          </a:p>
          <a:p>
            <a:pPr algn="ctr"/>
            <a:r>
              <a:rPr lang="en-GB" sz="3200" dirty="0" smtClean="0"/>
              <a:t>@</a:t>
            </a:r>
            <a:r>
              <a:rPr lang="en-GB" sz="3200" dirty="0" err="1" smtClean="0"/>
              <a:t>JNRans</a:t>
            </a:r>
            <a:endParaRPr lang="en-GB"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8054" y="3127609"/>
            <a:ext cx="2063500" cy="5882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289" y="2760537"/>
            <a:ext cx="1316532" cy="1322409"/>
          </a:xfrm>
          <a:prstGeom prst="rect">
            <a:avLst/>
          </a:prstGeom>
        </p:spPr>
      </p:pic>
      <p:sp>
        <p:nvSpPr>
          <p:cNvPr id="7" name="Content Placeholder 2"/>
          <p:cNvSpPr>
            <a:spLocks noGrp="1"/>
          </p:cNvSpPr>
          <p:nvPr>
            <p:ph idx="1"/>
          </p:nvPr>
        </p:nvSpPr>
        <p:spPr>
          <a:xfrm>
            <a:off x="467544" y="4869160"/>
            <a:ext cx="8229600" cy="1512786"/>
          </a:xfrm>
        </p:spPr>
        <p:txBody>
          <a:bodyPr>
            <a:normAutofit/>
          </a:bodyPr>
          <a:lstStyle/>
          <a:p>
            <a:pPr marL="0" indent="0">
              <a:buNone/>
            </a:pPr>
            <a:r>
              <a:rPr lang="en-GB" sz="1800" dirty="0" smtClean="0"/>
              <a:t>Images</a:t>
            </a:r>
          </a:p>
          <a:p>
            <a:pPr marL="0" indent="0">
              <a:buNone/>
            </a:pPr>
            <a:r>
              <a:rPr lang="en-GB" sz="1800" dirty="0" smtClean="0"/>
              <a:t>Open access badges Jim Spencer from </a:t>
            </a:r>
            <a:r>
              <a:rPr lang="en-GB" sz="1800" dirty="0" smtClean="0">
                <a:hlinkClick r:id="rId5"/>
              </a:rPr>
              <a:t>www.nature.com</a:t>
            </a:r>
            <a:endParaRPr lang="en-GB" sz="1800" dirty="0" smtClean="0"/>
          </a:p>
          <a:p>
            <a:pPr marL="0" indent="0">
              <a:buNone/>
            </a:pPr>
            <a:r>
              <a:rPr lang="en-GB" sz="1800" dirty="0" err="1" smtClean="0"/>
              <a:t>Alphabetti</a:t>
            </a:r>
            <a:r>
              <a:rPr lang="en-GB" sz="1800" dirty="0" smtClean="0"/>
              <a:t> spaghetti from </a:t>
            </a:r>
            <a:r>
              <a:rPr lang="en-GB" sz="1800" dirty="0" err="1" smtClean="0"/>
              <a:t>Ursus</a:t>
            </a:r>
            <a:r>
              <a:rPr lang="en-GB" sz="1800" dirty="0" smtClean="0"/>
              <a:t> </a:t>
            </a:r>
            <a:r>
              <a:rPr lang="en-GB" sz="1800" dirty="0" err="1" smtClean="0"/>
              <a:t>Wehrli</a:t>
            </a:r>
            <a:r>
              <a:rPr lang="en-GB" sz="1800" dirty="0"/>
              <a:t>: </a:t>
            </a:r>
            <a:r>
              <a:rPr lang="en-GB" sz="1800" dirty="0">
                <a:hlinkClick r:id="rId6"/>
              </a:rPr>
              <a:t>https://</a:t>
            </a:r>
            <a:r>
              <a:rPr lang="en-GB" sz="1800" dirty="0" smtClean="0">
                <a:hlinkClick r:id="rId6"/>
              </a:rPr>
              <a:t>www.kunstaufraeumen.ch/en</a:t>
            </a:r>
            <a:r>
              <a:rPr lang="en-GB" sz="1800" dirty="0" smtClean="0"/>
              <a:t> </a:t>
            </a:r>
          </a:p>
          <a:p>
            <a:pPr marL="0" indent="0">
              <a:buNone/>
            </a:pPr>
            <a:r>
              <a:rPr lang="en-GB" sz="1800" dirty="0" smtClean="0"/>
              <a:t>Closed </a:t>
            </a:r>
            <a:r>
              <a:rPr lang="en-GB" sz="1800" dirty="0"/>
              <a:t>data from: </a:t>
            </a:r>
            <a:r>
              <a:rPr lang="en-GB" sz="1800" dirty="0">
                <a:hlinkClick r:id="rId7"/>
              </a:rPr>
              <a:t>http://</a:t>
            </a:r>
            <a:r>
              <a:rPr lang="en-GB" sz="1800" dirty="0" smtClean="0">
                <a:hlinkClick r:id="rId7"/>
              </a:rPr>
              <a:t>www.gsma.com</a:t>
            </a:r>
            <a:r>
              <a:rPr lang="en-GB" sz="1800" dirty="0"/>
              <a:t> </a:t>
            </a:r>
          </a:p>
        </p:txBody>
      </p:sp>
    </p:spTree>
    <p:extLst>
      <p:ext uri="{BB962C8B-B14F-4D97-AF65-F5344CB8AC3E}">
        <p14:creationId xmlns:p14="http://schemas.microsoft.com/office/powerpoint/2010/main" val="4288072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mgmt costs rise long-term</a:t>
            </a:r>
            <a:endParaRPr lang="en-US" dirty="0"/>
          </a:p>
        </p:txBody>
      </p:sp>
      <p:sp>
        <p:nvSpPr>
          <p:cNvPr id="7" name="TextBox 6"/>
          <p:cNvSpPr txBox="1"/>
          <p:nvPr/>
        </p:nvSpPr>
        <p:spPr>
          <a:xfrm>
            <a:off x="1186411" y="6374396"/>
            <a:ext cx="6923578" cy="338554"/>
          </a:xfrm>
          <a:prstGeom prst="rect">
            <a:avLst/>
          </a:prstGeom>
          <a:noFill/>
        </p:spPr>
        <p:txBody>
          <a:bodyPr wrap="none" rtlCol="0">
            <a:spAutoFit/>
          </a:bodyPr>
          <a:lstStyle/>
          <a:p>
            <a:r>
              <a:rPr lang="en-US" sz="1600" i="1" dirty="0" smtClean="0"/>
              <a:t>David Rosenthal </a:t>
            </a:r>
            <a:r>
              <a:rPr lang="en-US" sz="1600" i="1" dirty="0" smtClean="0">
                <a:hlinkClick r:id="rId2" action="ppaction://hlinkfile"/>
              </a:rPr>
              <a:t>blog.dshr.org/2012/05/lets-just-keep-everything-forever-in.html</a:t>
            </a:r>
            <a:endParaRPr lang="en-US" sz="1600" i="1" dirty="0"/>
          </a:p>
        </p:txBody>
      </p:sp>
      <p:pic>
        <p:nvPicPr>
          <p:cNvPr id="9" name="Picture 8" descr="rosenthal.tiff"/>
          <p:cNvPicPr>
            <a:picLocks noChangeAspect="1"/>
          </p:cNvPicPr>
          <p:nvPr/>
        </p:nvPicPr>
        <p:blipFill>
          <a:blip r:embed="rId3"/>
          <a:stretch>
            <a:fillRect/>
          </a:stretch>
        </p:blipFill>
        <p:spPr>
          <a:xfrm>
            <a:off x="1752600" y="1878596"/>
            <a:ext cx="5996866" cy="4495800"/>
          </a:xfrm>
          <a:prstGeom prst="rect">
            <a:avLst/>
          </a:prstGeom>
        </p:spPr>
      </p:pic>
      <p:sp>
        <p:nvSpPr>
          <p:cNvPr id="8" name="TextBox 7"/>
          <p:cNvSpPr txBox="1"/>
          <p:nvPr/>
        </p:nvSpPr>
        <p:spPr>
          <a:xfrm>
            <a:off x="611560" y="1396807"/>
            <a:ext cx="8064896" cy="461665"/>
          </a:xfrm>
          <a:prstGeom prst="rect">
            <a:avLst/>
          </a:prstGeom>
          <a:noFill/>
        </p:spPr>
        <p:txBody>
          <a:bodyPr wrap="square" rtlCol="0">
            <a:spAutoFit/>
          </a:bodyPr>
          <a:lstStyle/>
          <a:p>
            <a:pPr algn="ctr"/>
            <a:r>
              <a:rPr lang="en-US" sz="2400" b="1" dirty="0" smtClean="0"/>
              <a:t>Hardware costs decline, but power and staff costs keep rising</a:t>
            </a:r>
          </a:p>
        </p:txBody>
      </p:sp>
    </p:spTree>
    <p:extLst>
      <p:ext uri="{BB962C8B-B14F-4D97-AF65-F5344CB8AC3E}">
        <p14:creationId xmlns:p14="http://schemas.microsoft.com/office/powerpoint/2010/main" val="1544277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storage is cheap fallacy</a:t>
            </a:r>
            <a:endParaRPr lang="en-GB" dirty="0"/>
          </a:p>
        </p:txBody>
      </p:sp>
      <p:sp>
        <p:nvSpPr>
          <p:cNvPr id="3" name="Content Placeholder 2"/>
          <p:cNvSpPr>
            <a:spLocks noGrp="1"/>
          </p:cNvSpPr>
          <p:nvPr>
            <p:ph idx="1"/>
          </p:nvPr>
        </p:nvSpPr>
        <p:spPr/>
        <p:txBody>
          <a:bodyPr/>
          <a:lstStyle/>
          <a:p>
            <a:endParaRPr lang="en-GB" dirty="0" smtClean="0"/>
          </a:p>
          <a:p>
            <a:r>
              <a:rPr lang="en-GB" dirty="0" smtClean="0"/>
              <a:t>Decreasing hardware costs offset by data volume growth</a:t>
            </a:r>
          </a:p>
          <a:p>
            <a:r>
              <a:rPr lang="en-GB" dirty="0" smtClean="0"/>
              <a:t>Backup and mirroring multiplies cost of preserved data</a:t>
            </a:r>
          </a:p>
          <a:p>
            <a:r>
              <a:rPr lang="en-GB" dirty="0" smtClean="0"/>
              <a:t>Discovery becomes harder as chaff outweighs the wheat</a:t>
            </a:r>
          </a:p>
          <a:p>
            <a:r>
              <a:rPr lang="en-GB" dirty="0" smtClean="0"/>
              <a:t>Curation of unused data is a waste of resources</a:t>
            </a:r>
            <a:endParaRPr lang="en-GB" dirty="0"/>
          </a:p>
          <a:p>
            <a:endParaRPr lang="en-GB" dirty="0"/>
          </a:p>
        </p:txBody>
      </p:sp>
    </p:spTree>
    <p:extLst>
      <p:ext uri="{BB962C8B-B14F-4D97-AF65-F5344CB8AC3E}">
        <p14:creationId xmlns:p14="http://schemas.microsoft.com/office/powerpoint/2010/main" val="90992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554416" cy="762000"/>
          </a:xfrm>
        </p:spPr>
        <p:txBody>
          <a:bodyPr/>
          <a:lstStyle/>
          <a:p>
            <a:r>
              <a:rPr lang="en-GB" dirty="0" smtClean="0"/>
              <a:t>Storage Strategies</a:t>
            </a:r>
            <a:endParaRPr lang="en-GB" dirty="0"/>
          </a:p>
        </p:txBody>
      </p:sp>
      <p:sp>
        <p:nvSpPr>
          <p:cNvPr id="3" name="Content Placeholder 2"/>
          <p:cNvSpPr>
            <a:spLocks noGrp="1"/>
          </p:cNvSpPr>
          <p:nvPr>
            <p:ph idx="1"/>
          </p:nvPr>
        </p:nvSpPr>
        <p:spPr>
          <a:xfrm>
            <a:off x="1447800" y="1340768"/>
            <a:ext cx="3429000" cy="5256584"/>
          </a:xfrm>
          <a:ln w="38100">
            <a:noFill/>
          </a:ln>
          <a:effectLst/>
        </p:spPr>
        <p:txBody>
          <a:bodyPr>
            <a:normAutofit fontScale="92500" lnSpcReduction="10000"/>
          </a:bodyPr>
          <a:lstStyle/>
          <a:p>
            <a:pPr marL="457200" indent="0">
              <a:buNone/>
            </a:pPr>
            <a:r>
              <a:rPr lang="en-GB" sz="2378" dirty="0" smtClean="0">
                <a:solidFill>
                  <a:schemeClr val="accent4"/>
                </a:solidFill>
              </a:rPr>
              <a:t>Good practice </a:t>
            </a:r>
            <a:endParaRPr lang="en-GB" sz="2378" dirty="0" smtClean="0"/>
          </a:p>
          <a:p>
            <a:pPr marL="457200" indent="0">
              <a:buNone/>
            </a:pPr>
            <a:r>
              <a:rPr lang="en-GB" sz="2378" dirty="0" smtClean="0"/>
              <a:t>Weigh up risks, </a:t>
            </a:r>
          </a:p>
          <a:p>
            <a:pPr marL="457200" indent="0">
              <a:buNone/>
            </a:pPr>
            <a:r>
              <a:rPr lang="en-GB" sz="2378" dirty="0" smtClean="0"/>
              <a:t>Value, and costs </a:t>
            </a:r>
          </a:p>
          <a:p>
            <a:pPr marL="457200" indent="0">
              <a:buNone/>
            </a:pPr>
            <a:endParaRPr lang="en-GB" sz="2378" dirty="0" smtClean="0"/>
          </a:p>
          <a:p>
            <a:pPr marL="457200" indent="0">
              <a:buNone/>
            </a:pPr>
            <a:r>
              <a:rPr lang="en-GB" sz="2378" dirty="0" smtClean="0"/>
              <a:t>Select, share, safeguard </a:t>
            </a:r>
          </a:p>
          <a:p>
            <a:pPr marL="457200" indent="0">
              <a:buNone/>
            </a:pPr>
            <a:r>
              <a:rPr lang="en-GB" sz="2378" dirty="0" smtClean="0"/>
              <a:t>what you can afford to, or dispose of it</a:t>
            </a:r>
          </a:p>
          <a:p>
            <a:pPr marL="457200" indent="0">
              <a:buNone/>
            </a:pPr>
            <a:endParaRPr lang="en-GB" sz="2378" dirty="0" smtClean="0">
              <a:solidFill>
                <a:schemeClr val="accent4"/>
              </a:solidFill>
            </a:endParaRPr>
          </a:p>
          <a:p>
            <a:pPr marL="457200" indent="0"/>
            <a:r>
              <a:rPr lang="en-GB" sz="2378" b="1" dirty="0" smtClean="0">
                <a:solidFill>
                  <a:schemeClr val="accent6">
                    <a:lumMod val="75000"/>
                  </a:schemeClr>
                </a:solidFill>
              </a:rPr>
              <a:t>F</a:t>
            </a:r>
            <a:r>
              <a:rPr lang="en-GB" sz="2378" dirty="0" smtClean="0">
                <a:solidFill>
                  <a:schemeClr val="accent6">
                    <a:lumMod val="75000"/>
                  </a:schemeClr>
                </a:solidFill>
              </a:rPr>
              <a:t>indable </a:t>
            </a:r>
          </a:p>
          <a:p>
            <a:pPr marL="457200" indent="0"/>
            <a:r>
              <a:rPr lang="en-GB" sz="2378" b="1" dirty="0" smtClean="0">
                <a:solidFill>
                  <a:schemeClr val="accent6">
                    <a:lumMod val="75000"/>
                  </a:schemeClr>
                </a:solidFill>
              </a:rPr>
              <a:t>A</a:t>
            </a:r>
            <a:r>
              <a:rPr lang="en-GB" sz="2378" dirty="0" smtClean="0">
                <a:solidFill>
                  <a:schemeClr val="accent6">
                    <a:lumMod val="75000"/>
                  </a:schemeClr>
                </a:solidFill>
              </a:rPr>
              <a:t>ccessible </a:t>
            </a:r>
          </a:p>
          <a:p>
            <a:pPr marL="457200" indent="0"/>
            <a:r>
              <a:rPr lang="en-GB" sz="2378" b="1" dirty="0" smtClean="0">
                <a:solidFill>
                  <a:schemeClr val="accent6">
                    <a:lumMod val="75000"/>
                  </a:schemeClr>
                </a:solidFill>
              </a:rPr>
              <a:t>I</a:t>
            </a:r>
            <a:r>
              <a:rPr lang="en-GB" sz="2378" dirty="0" smtClean="0">
                <a:solidFill>
                  <a:schemeClr val="accent6">
                    <a:lumMod val="75000"/>
                  </a:schemeClr>
                </a:solidFill>
              </a:rPr>
              <a:t>nteroperable </a:t>
            </a:r>
          </a:p>
          <a:p>
            <a:pPr marL="457200" indent="0"/>
            <a:r>
              <a:rPr lang="en-GB" sz="2378" b="1" dirty="0" smtClean="0">
                <a:solidFill>
                  <a:schemeClr val="accent6">
                    <a:lumMod val="75000"/>
                  </a:schemeClr>
                </a:solidFill>
              </a:rPr>
              <a:t>R</a:t>
            </a:r>
            <a:r>
              <a:rPr lang="en-GB" sz="2378" dirty="0" smtClean="0">
                <a:solidFill>
                  <a:schemeClr val="accent6">
                    <a:lumMod val="75000"/>
                  </a:schemeClr>
                </a:solidFill>
              </a:rPr>
              <a:t>eusable</a:t>
            </a:r>
          </a:p>
          <a:p>
            <a:pPr marL="457200" indent="0">
              <a:buNone/>
            </a:pPr>
            <a:endParaRPr lang="en-GB" sz="1297" dirty="0" smtClean="0">
              <a:solidFill>
                <a:schemeClr val="accent6">
                  <a:lumMod val="75000"/>
                </a:schemeClr>
              </a:solidFill>
            </a:endParaRPr>
          </a:p>
          <a:p>
            <a:pPr marL="457200" indent="0">
              <a:buNone/>
            </a:pPr>
            <a:r>
              <a:rPr lang="en-GB" sz="1946" b="1" dirty="0" smtClean="0">
                <a:solidFill>
                  <a:schemeClr val="accent6">
                    <a:lumMod val="75000"/>
                  </a:schemeClr>
                </a:solidFill>
              </a:rPr>
              <a:t>FAIR Principles</a:t>
            </a:r>
          </a:p>
          <a:p>
            <a:pPr marL="457200" indent="0">
              <a:buNone/>
            </a:pPr>
            <a:r>
              <a:rPr lang="en-US" sz="1412" dirty="0" smtClean="0">
                <a:solidFill>
                  <a:schemeClr val="accent6">
                    <a:lumMod val="75000"/>
                  </a:schemeClr>
                </a:solidFill>
              </a:rPr>
              <a:t>www.force11.org/group/fairgroup</a:t>
            </a:r>
            <a:r>
              <a:rPr lang="en-GB" sz="1412" dirty="0" smtClean="0">
                <a:solidFill>
                  <a:schemeClr val="accent6">
                    <a:lumMod val="75000"/>
                  </a:schemeClr>
                </a:solidFill>
              </a:rPr>
              <a:t> </a:t>
            </a:r>
          </a:p>
          <a:p>
            <a:endParaRPr lang="en-GB" sz="2400" dirty="0"/>
          </a:p>
        </p:txBody>
      </p:sp>
      <p:sp>
        <p:nvSpPr>
          <p:cNvPr id="4" name="Content Placeholder 2"/>
          <p:cNvSpPr txBox="1">
            <a:spLocks/>
          </p:cNvSpPr>
          <p:nvPr/>
        </p:nvSpPr>
        <p:spPr>
          <a:xfrm>
            <a:off x="4953000" y="1333500"/>
            <a:ext cx="3581400" cy="4800600"/>
          </a:xfrm>
          <a:prstGeom prst="rect">
            <a:avLst/>
          </a:prstGeom>
          <a:ln w="38100">
            <a:noFill/>
          </a:ln>
          <a:effectLst/>
        </p:spPr>
        <p:txBody>
          <a:bodyPr vert="horz" lIns="91440" tIns="45720" rIns="91440" bIns="45720" rtlCol="0">
            <a:normAutofit fontScale="92500" lnSpcReduction="10000"/>
          </a:bodyPr>
          <a:lstStyle/>
          <a:p>
            <a:pPr marL="457200">
              <a:spcBef>
                <a:spcPct val="20000"/>
              </a:spcBef>
            </a:pPr>
            <a:r>
              <a:rPr lang="en-GB" sz="2400" dirty="0" smtClean="0">
                <a:solidFill>
                  <a:schemeClr val="accent3"/>
                </a:solidFill>
              </a:rPr>
              <a:t>Bad practice</a:t>
            </a:r>
          </a:p>
          <a:p>
            <a:pPr marL="457200"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Keep everything until…</a:t>
            </a:r>
          </a:p>
          <a:p>
            <a:pPr marL="457200"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lost by natural wastage </a:t>
            </a:r>
          </a:p>
          <a:p>
            <a:pPr marL="457200" marR="0" lvl="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400" dirty="0" smtClean="0">
                <a:solidFill>
                  <a:schemeClr val="accent6">
                    <a:lumMod val="75000"/>
                  </a:schemeClr>
                </a:solidFill>
              </a:rPr>
              <a:t>Fragmented</a:t>
            </a:r>
          </a:p>
          <a:p>
            <a:pPr marL="457200">
              <a:spcBef>
                <a:spcPct val="20000"/>
              </a:spcBef>
            </a:pPr>
            <a:r>
              <a:rPr lang="en-GB" sz="1946" dirty="0" smtClean="0">
                <a:solidFill>
                  <a:schemeClr val="accent6">
                    <a:lumMod val="75000"/>
                  </a:schemeClr>
                </a:solidFill>
              </a:rPr>
              <a:t>Risking unauthorised </a:t>
            </a:r>
          </a:p>
          <a:p>
            <a:pPr marL="457200">
              <a:spcBef>
                <a:spcPct val="20000"/>
              </a:spcBef>
            </a:pPr>
            <a:r>
              <a:rPr lang="en-GB" sz="1946" b="1" dirty="0" smtClean="0">
                <a:solidFill>
                  <a:schemeClr val="accent6">
                    <a:lumMod val="75000"/>
                  </a:schemeClr>
                </a:solidFill>
              </a:rPr>
              <a:t>disclosure</a:t>
            </a:r>
            <a:r>
              <a:rPr lang="en-GB" sz="1946" dirty="0" smtClean="0">
                <a:solidFill>
                  <a:schemeClr val="accent6">
                    <a:lumMod val="75000"/>
                  </a:schemeClr>
                </a:solidFill>
              </a:rPr>
              <a:t> or </a:t>
            </a:r>
            <a:r>
              <a:rPr lang="en-GB" sz="1946" b="1" dirty="0" smtClean="0">
                <a:solidFill>
                  <a:schemeClr val="accent6">
                    <a:lumMod val="75000"/>
                  </a:schemeClr>
                </a:solidFill>
              </a:rPr>
              <a:t>loss</a:t>
            </a:r>
          </a:p>
          <a:p>
            <a:pPr marL="457200" marR="0" lvl="0" algn="l" defTabSz="914400" rtl="0" eaLnBrk="1" fontAlgn="auto" latinLnBrk="0" hangingPunct="1">
              <a:lnSpc>
                <a:spcPct val="100000"/>
              </a:lnSpc>
              <a:spcBef>
                <a:spcPct val="20000"/>
              </a:spcBef>
              <a:spcAft>
                <a:spcPts val="0"/>
              </a:spcAft>
              <a:buClrTx/>
              <a:buSzTx/>
              <a:buFont typeface="Arial"/>
              <a:buChar char="•"/>
              <a:tabLst/>
              <a:defRPr/>
            </a:pPr>
            <a:r>
              <a:rPr lang="en-GB" sz="1946" dirty="0" smtClean="0">
                <a:solidFill>
                  <a:schemeClr val="accent6">
                    <a:lumMod val="75000"/>
                  </a:schemeClr>
                </a:solidFill>
              </a:rPr>
              <a:t>Bit rot</a:t>
            </a:r>
          </a:p>
          <a:p>
            <a:pPr marL="457200" lvl="0">
              <a:spcBef>
                <a:spcPct val="20000"/>
              </a:spcBef>
              <a:buFont typeface="Arial"/>
              <a:buChar char="•"/>
            </a:pPr>
            <a:r>
              <a:rPr lang="en-GB" sz="1946" dirty="0" smtClean="0">
                <a:solidFill>
                  <a:schemeClr val="accent6">
                    <a:lumMod val="75000"/>
                  </a:schemeClr>
                </a:solidFill>
              </a:rPr>
              <a:t>Media degradation </a:t>
            </a:r>
          </a:p>
          <a:p>
            <a:pPr marL="457200" marR="0" lvl="0" algn="l" defTabSz="914400" rtl="0" eaLnBrk="1" fontAlgn="auto" latinLnBrk="0" hangingPunct="1">
              <a:lnSpc>
                <a:spcPct val="100000"/>
              </a:lnSpc>
              <a:spcBef>
                <a:spcPct val="20000"/>
              </a:spcBef>
              <a:spcAft>
                <a:spcPts val="0"/>
              </a:spcAft>
              <a:buClrTx/>
              <a:buSzTx/>
              <a:buFont typeface="Arial"/>
              <a:buChar char="•"/>
              <a:tabLst/>
              <a:defRPr/>
            </a:pPr>
            <a:r>
              <a:rPr lang="en-GB" sz="1946" dirty="0" smtClean="0">
                <a:solidFill>
                  <a:schemeClr val="accent6">
                    <a:lumMod val="75000"/>
                  </a:schemeClr>
                </a:solidFill>
              </a:rPr>
              <a:t>Obsolescence </a:t>
            </a:r>
          </a:p>
          <a:p>
            <a:pPr marL="457200" marR="0" lvl="0" algn="l" defTabSz="914400" rtl="0" eaLnBrk="1" fontAlgn="auto" latinLnBrk="0" hangingPunct="1">
              <a:lnSpc>
                <a:spcPct val="100000"/>
              </a:lnSpc>
              <a:spcBef>
                <a:spcPct val="20000"/>
              </a:spcBef>
              <a:spcAft>
                <a:spcPts val="0"/>
              </a:spcAft>
              <a:buClrTx/>
              <a:buSzTx/>
              <a:buFont typeface="Arial"/>
              <a:buChar char="•"/>
              <a:tabLst/>
              <a:defRPr/>
            </a:pPr>
            <a:r>
              <a:rPr lang="en-GB" sz="1946" dirty="0" smtClean="0">
                <a:solidFill>
                  <a:schemeClr val="accent6">
                    <a:lumMod val="75000"/>
                  </a:schemeClr>
                </a:solidFill>
              </a:rPr>
              <a:t>(software, device,</a:t>
            </a:r>
          </a:p>
          <a:p>
            <a:pPr marL="457200" marR="0" lvl="0" algn="l" defTabSz="914400" rtl="0" eaLnBrk="1" fontAlgn="auto" latinLnBrk="0" hangingPunct="1">
              <a:lnSpc>
                <a:spcPct val="100000"/>
              </a:lnSpc>
              <a:spcBef>
                <a:spcPct val="20000"/>
              </a:spcBef>
              <a:spcAft>
                <a:spcPts val="0"/>
              </a:spcAft>
              <a:buClrTx/>
              <a:buSzTx/>
              <a:buFont typeface="Arial"/>
              <a:buChar char="•"/>
              <a:tabLst/>
              <a:defRPr/>
            </a:pPr>
            <a:r>
              <a:rPr lang="en-GB" sz="1946" dirty="0" smtClean="0">
                <a:solidFill>
                  <a:schemeClr val="accent6">
                    <a:lumMod val="75000"/>
                  </a:schemeClr>
                </a:solidFill>
              </a:rPr>
              <a:t> format, media)</a:t>
            </a:r>
          </a:p>
          <a:p>
            <a:pPr marL="457200" marR="0" lvl="0" algn="l" defTabSz="914400" rtl="0" eaLnBrk="1" fontAlgn="auto" latinLnBrk="0" hangingPunct="1">
              <a:lnSpc>
                <a:spcPct val="100000"/>
              </a:lnSpc>
              <a:spcBef>
                <a:spcPct val="20000"/>
              </a:spcBef>
              <a:spcAft>
                <a:spcPts val="0"/>
              </a:spcAft>
              <a:buClrTx/>
              <a:buSzTx/>
              <a:buFont typeface="Arial"/>
              <a:buChar char="•"/>
              <a:tabLst/>
              <a:defRPr/>
            </a:pPr>
            <a:r>
              <a:rPr lang="en-GB" sz="1946" dirty="0" smtClean="0">
                <a:solidFill>
                  <a:schemeClr val="accent6">
                    <a:lumMod val="75000"/>
                  </a:schemeClr>
                </a:solidFill>
              </a:rPr>
              <a:t>Fire, flood, theft</a:t>
            </a:r>
          </a:p>
          <a:p>
            <a:pPr marL="457200" marR="0" lvl="0" algn="l" defTabSz="914400" rtl="0" eaLnBrk="1" fontAlgn="auto" latinLnBrk="0" hangingPunct="1">
              <a:lnSpc>
                <a:spcPct val="100000"/>
              </a:lnSpc>
              <a:spcBef>
                <a:spcPct val="20000"/>
              </a:spcBef>
              <a:spcAft>
                <a:spcPts val="0"/>
              </a:spcAft>
              <a:buClrTx/>
              <a:buSzTx/>
              <a:buFont typeface="Arial"/>
              <a:buChar char="•"/>
              <a:tabLst/>
              <a:defRPr/>
            </a:pPr>
            <a:r>
              <a:rPr lang="en-GB" sz="1946" dirty="0" smtClean="0">
                <a:solidFill>
                  <a:schemeClr val="accent6">
                    <a:lumMod val="75000"/>
                  </a:schemeClr>
                </a:solidFill>
              </a:rPr>
              <a:t>Organisation failure</a:t>
            </a:r>
            <a:endParaRPr kumimoji="0" lang="en-GB" sz="2400" b="0"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Oval 4"/>
          <p:cNvSpPr/>
          <p:nvPr/>
        </p:nvSpPr>
        <p:spPr>
          <a:xfrm>
            <a:off x="609600" y="2562726"/>
            <a:ext cx="990600" cy="990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graphicFrame>
        <p:nvGraphicFramePr>
          <p:cNvPr id="7" name="Chart 6"/>
          <p:cNvGraphicFramePr/>
          <p:nvPr>
            <p:extLst>
              <p:ext uri="{D42A27DB-BD31-4B8C-83A1-F6EECF244321}">
                <p14:modId xmlns:p14="http://schemas.microsoft.com/office/powerpoint/2010/main" val="527589312"/>
              </p:ext>
            </p:extLst>
          </p:nvPr>
        </p:nvGraphicFramePr>
        <p:xfrm>
          <a:off x="7467600" y="4108784"/>
          <a:ext cx="1295400" cy="152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7620000" y="2563270"/>
            <a:ext cx="990600" cy="990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graphicFrame>
        <p:nvGraphicFramePr>
          <p:cNvPr id="10" name="Chart 9"/>
          <p:cNvGraphicFramePr/>
          <p:nvPr>
            <p:extLst>
              <p:ext uri="{D42A27DB-BD31-4B8C-83A1-F6EECF244321}">
                <p14:modId xmlns:p14="http://schemas.microsoft.com/office/powerpoint/2010/main" val="2391769365"/>
              </p:ext>
            </p:extLst>
          </p:nvPr>
        </p:nvGraphicFramePr>
        <p:xfrm>
          <a:off x="495300" y="4036595"/>
          <a:ext cx="1219200" cy="1295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Down Arrow 10"/>
          <p:cNvSpPr/>
          <p:nvPr/>
        </p:nvSpPr>
        <p:spPr>
          <a:xfrm>
            <a:off x="990600" y="3727784"/>
            <a:ext cx="228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8001000" y="3733800"/>
            <a:ext cx="228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111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should selection begin?</a:t>
            </a:r>
            <a:endParaRPr lang="en-GB" dirty="0"/>
          </a:p>
        </p:txBody>
      </p:sp>
      <p:sp>
        <p:nvSpPr>
          <p:cNvPr id="3" name="Content Placeholder 2"/>
          <p:cNvSpPr>
            <a:spLocks noGrp="1"/>
          </p:cNvSpPr>
          <p:nvPr>
            <p:ph idx="1"/>
          </p:nvPr>
        </p:nvSpPr>
        <p:spPr>
          <a:xfrm>
            <a:off x="467544" y="1340768"/>
            <a:ext cx="8229600" cy="5328592"/>
          </a:xfrm>
        </p:spPr>
        <p:txBody>
          <a:bodyPr>
            <a:normAutofit/>
          </a:bodyPr>
          <a:lstStyle/>
          <a:p>
            <a:pPr marL="0" indent="0">
              <a:buNone/>
            </a:pPr>
            <a:r>
              <a:rPr lang="en-GB" b="1" dirty="0" smtClean="0"/>
              <a:t>Appraisal</a:t>
            </a:r>
            <a:r>
              <a:rPr lang="en-GB" dirty="0" smtClean="0"/>
              <a:t> should begin as early as possible!</a:t>
            </a:r>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r>
              <a:rPr lang="en-GB" sz="2800" dirty="0" smtClean="0"/>
              <a:t>Periodically for longitudinal and reference datasets</a:t>
            </a:r>
            <a:endParaRPr lang="en-GB"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204864"/>
            <a:ext cx="558057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10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Selection questions to answer</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What </a:t>
            </a:r>
            <a:r>
              <a:rPr lang="en-GB" dirty="0" smtClean="0">
                <a:solidFill>
                  <a:srgbClr val="FF0000"/>
                </a:solidFill>
              </a:rPr>
              <a:t>must</a:t>
            </a:r>
            <a:r>
              <a:rPr lang="en-GB" dirty="0" smtClean="0"/>
              <a:t> be kept to manage compliance risk?</a:t>
            </a:r>
          </a:p>
          <a:p>
            <a:pPr marL="514350" indent="-514350">
              <a:buFont typeface="+mj-lt"/>
              <a:buAutoNum type="arabicPeriod"/>
            </a:pPr>
            <a:r>
              <a:rPr lang="en-GB" dirty="0" smtClean="0"/>
              <a:t>What data </a:t>
            </a:r>
            <a:r>
              <a:rPr lang="en-GB" dirty="0" smtClean="0">
                <a:solidFill>
                  <a:schemeClr val="tx2"/>
                </a:solidFill>
              </a:rPr>
              <a:t>could</a:t>
            </a:r>
            <a:r>
              <a:rPr lang="en-GB" dirty="0" smtClean="0"/>
              <a:t> be re-used?</a:t>
            </a:r>
          </a:p>
          <a:p>
            <a:pPr marL="514350" indent="-514350">
              <a:buFont typeface="+mj-lt"/>
              <a:buAutoNum type="arabicPeriod"/>
            </a:pPr>
            <a:r>
              <a:rPr lang="en-GB" dirty="0" smtClean="0"/>
              <a:t>What data has value and </a:t>
            </a:r>
            <a:r>
              <a:rPr lang="en-GB" dirty="0" smtClean="0">
                <a:solidFill>
                  <a:schemeClr val="accent6"/>
                </a:solidFill>
              </a:rPr>
              <a:t>should</a:t>
            </a:r>
            <a:r>
              <a:rPr lang="en-GB" dirty="0" smtClean="0"/>
              <a:t> be kept?</a:t>
            </a:r>
          </a:p>
          <a:p>
            <a:pPr marL="514350" indent="-514350">
              <a:buFont typeface="+mj-lt"/>
              <a:buAutoNum type="arabicPeriod"/>
            </a:pPr>
            <a:r>
              <a:rPr lang="en-GB" dirty="0" smtClean="0"/>
              <a:t>Given costs what will or won’t be kept?</a:t>
            </a:r>
          </a:p>
          <a:p>
            <a:pPr marL="514350" indent="-514350">
              <a:buFont typeface="+mj-lt"/>
              <a:buAutoNum type="arabicPeriod"/>
            </a:pPr>
            <a:r>
              <a:rPr lang="en-GB" dirty="0" smtClean="0"/>
              <a:t>How will it be kept and shared, on what terms?</a:t>
            </a:r>
            <a:endParaRPr lang="en-GB" dirty="0"/>
          </a:p>
        </p:txBody>
      </p:sp>
    </p:spTree>
    <p:extLst>
      <p:ext uri="{BB962C8B-B14F-4D97-AF65-F5344CB8AC3E}">
        <p14:creationId xmlns:p14="http://schemas.microsoft.com/office/powerpoint/2010/main" val="186560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95536" y="1628800"/>
            <a:ext cx="5356103" cy="2971800"/>
          </a:xfrm>
        </p:spPr>
        <p:txBody>
          <a:bodyPr>
            <a:noAutofit/>
          </a:bodyPr>
          <a:lstStyle/>
          <a:p>
            <a:pPr>
              <a:buNone/>
            </a:pPr>
            <a:r>
              <a:rPr lang="en-GB" sz="2400" dirty="0" smtClean="0"/>
              <a:t>Some data may be part of research record,  evidence for e.g. …</a:t>
            </a:r>
          </a:p>
          <a:p>
            <a:pPr>
              <a:buNone/>
            </a:pPr>
            <a:endParaRPr lang="en-GB" sz="2400" dirty="0" smtClean="0"/>
          </a:p>
          <a:p>
            <a:pPr marL="457200" indent="-457200"/>
            <a:r>
              <a:rPr lang="en-GB" sz="2400" dirty="0" smtClean="0"/>
              <a:t>Supporting patent applications or IP</a:t>
            </a:r>
          </a:p>
          <a:p>
            <a:pPr marL="457200" indent="-457200"/>
            <a:r>
              <a:rPr lang="en-GB" sz="2400" dirty="0" smtClean="0"/>
              <a:t>Evidence of investigations or inquiries</a:t>
            </a:r>
          </a:p>
          <a:p>
            <a:pPr marL="457200" indent="-457200"/>
            <a:r>
              <a:rPr lang="en-GB" sz="2400" dirty="0" smtClean="0"/>
              <a:t>Health &amp; Safety (Lab book)</a:t>
            </a:r>
          </a:p>
          <a:p>
            <a:pPr marL="0" indent="0">
              <a:spcBef>
                <a:spcPts val="600"/>
              </a:spcBef>
              <a:buNone/>
            </a:pPr>
            <a:r>
              <a:rPr lang="en-US" sz="2400" dirty="0" smtClean="0"/>
              <a:t>	</a:t>
            </a:r>
            <a:endParaRPr lang="en-US" sz="2000" i="1" dirty="0"/>
          </a:p>
        </p:txBody>
      </p:sp>
      <p:sp>
        <p:nvSpPr>
          <p:cNvPr id="5" name="TextBox 4"/>
          <p:cNvSpPr txBox="1"/>
          <p:nvPr/>
        </p:nvSpPr>
        <p:spPr>
          <a:xfrm>
            <a:off x="457198" y="4869160"/>
            <a:ext cx="7864353" cy="1569660"/>
          </a:xfrm>
          <a:prstGeom prst="rect">
            <a:avLst/>
          </a:prstGeom>
          <a:noFill/>
        </p:spPr>
        <p:txBody>
          <a:bodyPr wrap="square" rtlCol="0">
            <a:spAutoFit/>
          </a:bodyPr>
          <a:lstStyle/>
          <a:p>
            <a:endParaRPr lang="en-US" sz="2400" dirty="0" smtClean="0"/>
          </a:p>
          <a:p>
            <a:r>
              <a:rPr lang="en-US" sz="2400" dirty="0" smtClean="0"/>
              <a:t>Compliance also about data that </a:t>
            </a:r>
            <a:r>
              <a:rPr lang="en-US" sz="2400" dirty="0" smtClean="0">
                <a:solidFill>
                  <a:srgbClr val="FF0000"/>
                </a:solidFill>
              </a:rPr>
              <a:t>won’t</a:t>
            </a:r>
            <a:r>
              <a:rPr lang="en-US" sz="2400" dirty="0" smtClean="0"/>
              <a:t> be kept, or may only be shared with approved researchers… </a:t>
            </a:r>
          </a:p>
          <a:p>
            <a:endParaRPr lang="en-US" sz="2400" dirty="0" smtClean="0"/>
          </a:p>
        </p:txBody>
      </p:sp>
      <p:sp>
        <p:nvSpPr>
          <p:cNvPr id="10" name="Title 1"/>
          <p:cNvSpPr>
            <a:spLocks noGrp="1"/>
          </p:cNvSpPr>
          <p:nvPr>
            <p:ph type="title"/>
          </p:nvPr>
        </p:nvSpPr>
        <p:spPr>
          <a:xfrm>
            <a:off x="533400" y="0"/>
            <a:ext cx="8229600" cy="796908"/>
          </a:xfrm>
        </p:spPr>
        <p:txBody>
          <a:bodyPr/>
          <a:lstStyle/>
          <a:p>
            <a:r>
              <a:rPr lang="en-US" dirty="0" smtClean="0"/>
              <a:t>What ‘must’ be kept?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955610"/>
            <a:ext cx="2921000"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438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Data Management Plan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Data Management Planning</Template>
  <TotalTime>2332</TotalTime>
  <Words>1632</Words>
  <Application>Microsoft Macintosh PowerPoint</Application>
  <PresentationFormat>On-screen Show (4:3)</PresentationFormat>
  <Paragraphs>263</Paragraphs>
  <Slides>31</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Cambria</vt:lpstr>
      <vt:lpstr>Gill Sans MT</vt:lpstr>
      <vt:lpstr>Stencil</vt:lpstr>
      <vt:lpstr>Times New Roman</vt:lpstr>
      <vt:lpstr>Wingdings</vt:lpstr>
      <vt:lpstr>Data Management Planning</vt:lpstr>
      <vt:lpstr>What to keep and where to keep it 20th January 2016</vt:lpstr>
      <vt:lpstr>Why not keep it all?</vt:lpstr>
      <vt:lpstr>Data volumes escalate</vt:lpstr>
      <vt:lpstr>Storage mgmt costs rise long-term</vt:lpstr>
      <vt:lpstr>The storage is cheap fallacy</vt:lpstr>
      <vt:lpstr>Storage Strategies</vt:lpstr>
      <vt:lpstr>When should selection begin?</vt:lpstr>
      <vt:lpstr>Selection questions to answer</vt:lpstr>
      <vt:lpstr>What ‘must’ be kept?</vt:lpstr>
      <vt:lpstr>What ‘must’ be kept?</vt:lpstr>
      <vt:lpstr>What ‘must’ be kept?</vt:lpstr>
      <vt:lpstr>What could be reused?</vt:lpstr>
      <vt:lpstr>e.g. High Energy Physics community</vt:lpstr>
      <vt:lpstr>What data should have value</vt:lpstr>
      <vt:lpstr>Cost factors</vt:lpstr>
      <vt:lpstr>Who should help appraise?</vt:lpstr>
      <vt:lpstr>Who else? </vt:lpstr>
      <vt:lpstr>Now the where…</vt:lpstr>
      <vt:lpstr>Institutions are providing a range of options</vt:lpstr>
      <vt:lpstr>What can’t be shared?</vt:lpstr>
      <vt:lpstr>But…</vt:lpstr>
      <vt:lpstr>Options for closed data</vt:lpstr>
      <vt:lpstr>Options for open data</vt:lpstr>
      <vt:lpstr>Depositing in multiple locations</vt:lpstr>
      <vt:lpstr>Repository selection</vt:lpstr>
      <vt:lpstr>Finding external repositories</vt:lpstr>
      <vt:lpstr>A conversation with the researcher</vt:lpstr>
      <vt:lpstr>Journal’s guidance</vt:lpstr>
      <vt:lpstr>Finding a repository</vt:lpstr>
      <vt:lpstr>DCC guidelines - repositories</vt:lpstr>
      <vt:lpstr>Any 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Planning University of Central Lancashire 22nd April 2015</dc:title>
  <dc:creator>Jonathan Rans</dc:creator>
  <cp:lastModifiedBy>GETLER Magdalena</cp:lastModifiedBy>
  <cp:revision>73</cp:revision>
  <cp:lastPrinted>2016-01-11T12:48:05Z</cp:lastPrinted>
  <dcterms:created xsi:type="dcterms:W3CDTF">2015-12-09T14:04:22Z</dcterms:created>
  <dcterms:modified xsi:type="dcterms:W3CDTF">2016-01-22T11:37:27Z</dcterms:modified>
</cp:coreProperties>
</file>